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25"/>
  </p:notesMasterIdLst>
  <p:sldIdLst>
    <p:sldId id="256" r:id="rId3"/>
    <p:sldId id="257" r:id="rId4"/>
    <p:sldId id="277" r:id="rId5"/>
    <p:sldId id="258" r:id="rId6"/>
    <p:sldId id="259" r:id="rId7"/>
    <p:sldId id="276"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5" r:id="rId21"/>
    <p:sldId id="272"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3149" autoAdjust="0"/>
  </p:normalViewPr>
  <p:slideViewPr>
    <p:cSldViewPr snapToGrid="0">
      <p:cViewPr varScale="1">
        <p:scale>
          <a:sx n="69" d="100"/>
          <a:sy n="69" d="100"/>
        </p:scale>
        <p:origin x="13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hyperlink" Target="mailto:alvin@alvinashcraft.com" TargetMode="External"/><Relationship Id="rId5" Type="http://schemas.openxmlformats.org/officeDocument/2006/relationships/image" Target="../media/image42.svg"/><Relationship Id="rId4"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5" Type="http://schemas.openxmlformats.org/officeDocument/2006/relationships/hyperlink" Target="mailto:alvin@alvinashcraft.com" TargetMode="External"/><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AB9B2A-4755-406F-929C-6409265DFC3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FBCD1E-708C-4FFE-A746-0DE0817F2061}">
      <dgm:prSet/>
      <dgm:spPr/>
      <dgm:t>
        <a:bodyPr/>
        <a:lstStyle/>
        <a:p>
          <a:pPr>
            <a:defRPr b="1"/>
          </a:pPr>
          <a:r>
            <a:rPr lang="en-US"/>
            <a:t>No XAML UI Designer in Visual Studio</a:t>
          </a:r>
        </a:p>
      </dgm:t>
    </dgm:pt>
    <dgm:pt modelId="{61D6B8E9-F49C-48C0-A761-6DB8A5B07248}" type="parTrans" cxnId="{FA20FC91-75D2-4C57-9F98-038AA57005AE}">
      <dgm:prSet/>
      <dgm:spPr/>
      <dgm:t>
        <a:bodyPr/>
        <a:lstStyle/>
        <a:p>
          <a:endParaRPr lang="en-US"/>
        </a:p>
      </dgm:t>
    </dgm:pt>
    <dgm:pt modelId="{CE4069E9-FE5E-430F-A994-44802DFD53D3}" type="sibTrans" cxnId="{FA20FC91-75D2-4C57-9F98-038AA57005AE}">
      <dgm:prSet/>
      <dgm:spPr/>
      <dgm:t>
        <a:bodyPr/>
        <a:lstStyle/>
        <a:p>
          <a:endParaRPr lang="en-US"/>
        </a:p>
      </dgm:t>
    </dgm:pt>
    <dgm:pt modelId="{7E80689D-109C-4E29-9FA5-2B98E84FCE07}">
      <dgm:prSet/>
      <dgm:spPr/>
      <dgm:t>
        <a:bodyPr/>
        <a:lstStyle/>
        <a:p>
          <a:r>
            <a:rPr lang="en-US"/>
            <a:t>One of the top requested features</a:t>
          </a:r>
        </a:p>
      </dgm:t>
    </dgm:pt>
    <dgm:pt modelId="{C2B20BE5-19C6-4AC6-A02C-0F969837F5A5}" type="parTrans" cxnId="{102417FB-3AC4-4699-B269-9AF9DD8DE03A}">
      <dgm:prSet/>
      <dgm:spPr/>
      <dgm:t>
        <a:bodyPr/>
        <a:lstStyle/>
        <a:p>
          <a:endParaRPr lang="en-US"/>
        </a:p>
      </dgm:t>
    </dgm:pt>
    <dgm:pt modelId="{BF422A9B-9853-4AE1-AD99-9421B9BB15F2}" type="sibTrans" cxnId="{102417FB-3AC4-4699-B269-9AF9DD8DE03A}">
      <dgm:prSet/>
      <dgm:spPr/>
      <dgm:t>
        <a:bodyPr/>
        <a:lstStyle/>
        <a:p>
          <a:endParaRPr lang="en-US"/>
        </a:p>
      </dgm:t>
    </dgm:pt>
    <dgm:pt modelId="{B75ADBD4-CC91-4C28-8541-1DA5CD3FFA49}">
      <dgm:prSet/>
      <dgm:spPr/>
      <dgm:t>
        <a:bodyPr/>
        <a:lstStyle/>
        <a:p>
          <a:r>
            <a:rPr lang="en-US"/>
            <a:t>XAML learning curve</a:t>
          </a:r>
        </a:p>
      </dgm:t>
    </dgm:pt>
    <dgm:pt modelId="{B1658045-000A-4F67-BCB8-89AE15FB327C}" type="parTrans" cxnId="{8C8856B8-0EC3-4713-9B84-A5CD994ED675}">
      <dgm:prSet/>
      <dgm:spPr/>
      <dgm:t>
        <a:bodyPr/>
        <a:lstStyle/>
        <a:p>
          <a:endParaRPr lang="en-US"/>
        </a:p>
      </dgm:t>
    </dgm:pt>
    <dgm:pt modelId="{421539EB-F1A8-40CF-BBBC-628E391CAB48}" type="sibTrans" cxnId="{8C8856B8-0EC3-4713-9B84-A5CD994ED675}">
      <dgm:prSet/>
      <dgm:spPr/>
      <dgm:t>
        <a:bodyPr/>
        <a:lstStyle/>
        <a:p>
          <a:endParaRPr lang="en-US"/>
        </a:p>
      </dgm:t>
    </dgm:pt>
    <dgm:pt modelId="{601D839A-3498-49B9-9A08-533DAAA170F1}">
      <dgm:prSet/>
      <dgm:spPr/>
      <dgm:t>
        <a:bodyPr/>
        <a:lstStyle/>
        <a:p>
          <a:r>
            <a:rPr lang="en-US"/>
            <a:t>Use XAML Hot Reload for UI debugging</a:t>
          </a:r>
        </a:p>
      </dgm:t>
    </dgm:pt>
    <dgm:pt modelId="{9626FA5B-FC19-4428-A663-DDD16A049AE6}" type="parTrans" cxnId="{0A63A326-1B42-4C07-A378-EE04529A4941}">
      <dgm:prSet/>
      <dgm:spPr/>
      <dgm:t>
        <a:bodyPr/>
        <a:lstStyle/>
        <a:p>
          <a:endParaRPr lang="en-US"/>
        </a:p>
      </dgm:t>
    </dgm:pt>
    <dgm:pt modelId="{80CD6876-D84F-4B9C-83B3-4C40D64C886E}" type="sibTrans" cxnId="{0A63A326-1B42-4C07-A378-EE04529A4941}">
      <dgm:prSet/>
      <dgm:spPr/>
      <dgm:t>
        <a:bodyPr/>
        <a:lstStyle/>
        <a:p>
          <a:endParaRPr lang="en-US"/>
        </a:p>
      </dgm:t>
    </dgm:pt>
    <dgm:pt modelId="{990C4287-76A7-4A5A-BE0E-603F526B90EE}">
      <dgm:prSet/>
      <dgm:spPr/>
      <dgm:t>
        <a:bodyPr/>
        <a:lstStyle/>
        <a:p>
          <a:pPr>
            <a:defRPr b="1"/>
          </a:pPr>
          <a:r>
            <a:rPr lang="en-US"/>
            <a:t>No F# or Visual Basic support (If you’re a VB diehard)</a:t>
          </a:r>
        </a:p>
      </dgm:t>
    </dgm:pt>
    <dgm:pt modelId="{58E097B9-DC0A-4587-B5EB-301C9946443C}" type="parTrans" cxnId="{475420A4-4E74-4DBD-A5AD-E11BFF4FB447}">
      <dgm:prSet/>
      <dgm:spPr/>
      <dgm:t>
        <a:bodyPr/>
        <a:lstStyle/>
        <a:p>
          <a:endParaRPr lang="en-US"/>
        </a:p>
      </dgm:t>
    </dgm:pt>
    <dgm:pt modelId="{1AE9924C-3533-4168-BCE5-80B51261EFD0}" type="sibTrans" cxnId="{475420A4-4E74-4DBD-A5AD-E11BFF4FB447}">
      <dgm:prSet/>
      <dgm:spPr/>
      <dgm:t>
        <a:bodyPr/>
        <a:lstStyle/>
        <a:p>
          <a:endParaRPr lang="en-US"/>
        </a:p>
      </dgm:t>
    </dgm:pt>
    <dgm:pt modelId="{3726F2FA-5DC3-44F6-BD5C-4D74E4E54B2C}">
      <dgm:prSet/>
      <dgm:spPr/>
      <dgm:t>
        <a:bodyPr/>
        <a:lstStyle/>
        <a:p>
          <a:r>
            <a:rPr lang="en-US"/>
            <a:t>C# and C++ only</a:t>
          </a:r>
        </a:p>
      </dgm:t>
    </dgm:pt>
    <dgm:pt modelId="{9CA308FB-657E-4414-859B-B94B42336B66}" type="parTrans" cxnId="{85D6159F-2493-481C-A8A6-6ECC0D30A51C}">
      <dgm:prSet/>
      <dgm:spPr/>
      <dgm:t>
        <a:bodyPr/>
        <a:lstStyle/>
        <a:p>
          <a:endParaRPr lang="en-US"/>
        </a:p>
      </dgm:t>
    </dgm:pt>
    <dgm:pt modelId="{273DE007-1874-47C7-B564-E2C95125B709}" type="sibTrans" cxnId="{85D6159F-2493-481C-A8A6-6ECC0D30A51C}">
      <dgm:prSet/>
      <dgm:spPr/>
      <dgm:t>
        <a:bodyPr/>
        <a:lstStyle/>
        <a:p>
          <a:endParaRPr lang="en-US"/>
        </a:p>
      </dgm:t>
    </dgm:pt>
    <dgm:pt modelId="{A67ECF2F-7C31-4E2F-BDA9-9ED8A7920869}">
      <dgm:prSet/>
      <dgm:spPr/>
      <dgm:t>
        <a:bodyPr/>
        <a:lstStyle/>
        <a:p>
          <a:pPr>
            <a:defRPr b="1"/>
          </a:pPr>
          <a:r>
            <a:rPr lang="en-US"/>
            <a:t>No Xbox or HoloLens support (for UWP upgrades)</a:t>
          </a:r>
        </a:p>
      </dgm:t>
    </dgm:pt>
    <dgm:pt modelId="{6BC522A6-3D3C-49A4-A0C3-1D928A0E89F5}" type="parTrans" cxnId="{9C324D74-7D43-4BB4-A8A4-F6C651944CC9}">
      <dgm:prSet/>
      <dgm:spPr/>
      <dgm:t>
        <a:bodyPr/>
        <a:lstStyle/>
        <a:p>
          <a:endParaRPr lang="en-US"/>
        </a:p>
      </dgm:t>
    </dgm:pt>
    <dgm:pt modelId="{046FDD00-15C5-4FC1-9254-87F30DE28A9B}" type="sibTrans" cxnId="{9C324D74-7D43-4BB4-A8A4-F6C651944CC9}">
      <dgm:prSet/>
      <dgm:spPr/>
      <dgm:t>
        <a:bodyPr/>
        <a:lstStyle/>
        <a:p>
          <a:endParaRPr lang="en-US"/>
        </a:p>
      </dgm:t>
    </dgm:pt>
    <dgm:pt modelId="{78A9BDAF-0301-4EA6-AC4F-A09124C8FF57}">
      <dgm:prSet/>
      <dgm:spPr/>
      <dgm:t>
        <a:bodyPr/>
        <a:lstStyle/>
        <a:p>
          <a:pPr>
            <a:defRPr b="1"/>
          </a:pPr>
          <a:r>
            <a:rPr lang="en-US"/>
            <a:t>No Built-in Data Validation for UI Controls (Yet?)</a:t>
          </a:r>
        </a:p>
      </dgm:t>
    </dgm:pt>
    <dgm:pt modelId="{AD5D8C5D-2486-455A-82FC-37CBF3DD9175}" type="parTrans" cxnId="{BE7D68CF-B519-4D61-864B-E54C675FE6EC}">
      <dgm:prSet/>
      <dgm:spPr/>
      <dgm:t>
        <a:bodyPr/>
        <a:lstStyle/>
        <a:p>
          <a:endParaRPr lang="en-US"/>
        </a:p>
      </dgm:t>
    </dgm:pt>
    <dgm:pt modelId="{47367C21-E82B-47EB-9BF0-3D4202EEE08F}" type="sibTrans" cxnId="{BE7D68CF-B519-4D61-864B-E54C675FE6EC}">
      <dgm:prSet/>
      <dgm:spPr/>
      <dgm:t>
        <a:bodyPr/>
        <a:lstStyle/>
        <a:p>
          <a:endParaRPr lang="en-US"/>
        </a:p>
      </dgm:t>
    </dgm:pt>
    <dgm:pt modelId="{25125246-C990-459F-AB1A-938D56D363B2}">
      <dgm:prSet/>
      <dgm:spPr/>
      <dgm:t>
        <a:bodyPr/>
        <a:lstStyle/>
        <a:p>
          <a:r>
            <a:rPr lang="en-US"/>
            <a:t>Another top requested feature on GitHub</a:t>
          </a:r>
        </a:p>
      </dgm:t>
    </dgm:pt>
    <dgm:pt modelId="{A8E6A5C9-0B2B-4882-A1B0-E5240F5F49C7}" type="parTrans" cxnId="{E73E54F0-C703-4011-A0CF-503134FA0FFE}">
      <dgm:prSet/>
      <dgm:spPr/>
      <dgm:t>
        <a:bodyPr/>
        <a:lstStyle/>
        <a:p>
          <a:endParaRPr lang="en-US"/>
        </a:p>
      </dgm:t>
    </dgm:pt>
    <dgm:pt modelId="{43C00E42-A266-40EE-804E-EA51BFA51648}" type="sibTrans" cxnId="{E73E54F0-C703-4011-A0CF-503134FA0FFE}">
      <dgm:prSet/>
      <dgm:spPr/>
      <dgm:t>
        <a:bodyPr/>
        <a:lstStyle/>
        <a:p>
          <a:endParaRPr lang="en-US"/>
        </a:p>
      </dgm:t>
    </dgm:pt>
    <dgm:pt modelId="{761099B1-4D12-40E7-A3B8-E81BDBBA25DB}">
      <dgm:prSet/>
      <dgm:spPr/>
      <dgm:t>
        <a:bodyPr/>
        <a:lstStyle/>
        <a:p>
          <a:r>
            <a:rPr lang="en-US"/>
            <a:t>There are work-arounds (See my WinUI 3 book)</a:t>
          </a:r>
        </a:p>
      </dgm:t>
    </dgm:pt>
    <dgm:pt modelId="{1522C228-A1F2-41AB-BF17-A4AEBCD10F20}" type="parTrans" cxnId="{274D7908-1CE2-468C-B5B0-43E023367DA0}">
      <dgm:prSet/>
      <dgm:spPr/>
      <dgm:t>
        <a:bodyPr/>
        <a:lstStyle/>
        <a:p>
          <a:endParaRPr lang="en-US"/>
        </a:p>
      </dgm:t>
    </dgm:pt>
    <dgm:pt modelId="{1C208301-FD64-4A38-80F5-09C2E09AEA88}" type="sibTrans" cxnId="{274D7908-1CE2-468C-B5B0-43E023367DA0}">
      <dgm:prSet/>
      <dgm:spPr/>
      <dgm:t>
        <a:bodyPr/>
        <a:lstStyle/>
        <a:p>
          <a:endParaRPr lang="en-US"/>
        </a:p>
      </dgm:t>
    </dgm:pt>
    <dgm:pt modelId="{AACF8B0F-5CD1-41B7-A642-2E9EC5B5BF5F}" type="pres">
      <dgm:prSet presAssocID="{6AAB9B2A-4755-406F-929C-6409265DFC32}" presName="root" presStyleCnt="0">
        <dgm:presLayoutVars>
          <dgm:dir/>
          <dgm:resizeHandles val="exact"/>
        </dgm:presLayoutVars>
      </dgm:prSet>
      <dgm:spPr/>
    </dgm:pt>
    <dgm:pt modelId="{1291563D-1F96-4D04-AD53-47195E7D282C}" type="pres">
      <dgm:prSet presAssocID="{F7FBCD1E-708C-4FFE-A746-0DE0817F2061}" presName="compNode" presStyleCnt="0"/>
      <dgm:spPr/>
    </dgm:pt>
    <dgm:pt modelId="{C71F6C86-A11A-47CE-95AC-5B0137F392A4}" type="pres">
      <dgm:prSet presAssocID="{F7FBCD1E-708C-4FFE-A746-0DE0817F206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501E583-5637-4424-A358-FF04FA9312C8}" type="pres">
      <dgm:prSet presAssocID="{F7FBCD1E-708C-4FFE-A746-0DE0817F2061}" presName="iconSpace" presStyleCnt="0"/>
      <dgm:spPr/>
    </dgm:pt>
    <dgm:pt modelId="{CD35FE98-8A2C-4052-BA4C-72C07026CE59}" type="pres">
      <dgm:prSet presAssocID="{F7FBCD1E-708C-4FFE-A746-0DE0817F2061}" presName="parTx" presStyleLbl="revTx" presStyleIdx="0" presStyleCnt="8">
        <dgm:presLayoutVars>
          <dgm:chMax val="0"/>
          <dgm:chPref val="0"/>
        </dgm:presLayoutVars>
      </dgm:prSet>
      <dgm:spPr/>
    </dgm:pt>
    <dgm:pt modelId="{4D0C51AC-BFA4-4389-91E6-201F208FF336}" type="pres">
      <dgm:prSet presAssocID="{F7FBCD1E-708C-4FFE-A746-0DE0817F2061}" presName="txSpace" presStyleCnt="0"/>
      <dgm:spPr/>
    </dgm:pt>
    <dgm:pt modelId="{FCF19AFD-8949-4735-A10C-C3C9A7AED645}" type="pres">
      <dgm:prSet presAssocID="{F7FBCD1E-708C-4FFE-A746-0DE0817F2061}" presName="desTx" presStyleLbl="revTx" presStyleIdx="1" presStyleCnt="8">
        <dgm:presLayoutVars/>
      </dgm:prSet>
      <dgm:spPr/>
    </dgm:pt>
    <dgm:pt modelId="{A52BEA1B-4963-4547-A82F-EE97F19D5B1F}" type="pres">
      <dgm:prSet presAssocID="{CE4069E9-FE5E-430F-A994-44802DFD53D3}" presName="sibTrans" presStyleCnt="0"/>
      <dgm:spPr/>
    </dgm:pt>
    <dgm:pt modelId="{779BEFE7-7964-45DA-A8DE-0C0338CFFB3D}" type="pres">
      <dgm:prSet presAssocID="{990C4287-76A7-4A5A-BE0E-603F526B90EE}" presName="compNode" presStyleCnt="0"/>
      <dgm:spPr/>
    </dgm:pt>
    <dgm:pt modelId="{BB61D6A7-8790-4AE5-9FC3-A8768EC727CA}" type="pres">
      <dgm:prSet presAssocID="{990C4287-76A7-4A5A-BE0E-603F526B90E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dd"/>
        </a:ext>
      </dgm:extLst>
    </dgm:pt>
    <dgm:pt modelId="{B6DFE925-23C4-4841-9F94-7A0F43A786FD}" type="pres">
      <dgm:prSet presAssocID="{990C4287-76A7-4A5A-BE0E-603F526B90EE}" presName="iconSpace" presStyleCnt="0"/>
      <dgm:spPr/>
    </dgm:pt>
    <dgm:pt modelId="{A4FA3DA5-3365-4BCD-BA07-99238881B3D6}" type="pres">
      <dgm:prSet presAssocID="{990C4287-76A7-4A5A-BE0E-603F526B90EE}" presName="parTx" presStyleLbl="revTx" presStyleIdx="2" presStyleCnt="8">
        <dgm:presLayoutVars>
          <dgm:chMax val="0"/>
          <dgm:chPref val="0"/>
        </dgm:presLayoutVars>
      </dgm:prSet>
      <dgm:spPr/>
    </dgm:pt>
    <dgm:pt modelId="{39233DD1-D79D-44BF-A6E5-7D454AD5B249}" type="pres">
      <dgm:prSet presAssocID="{990C4287-76A7-4A5A-BE0E-603F526B90EE}" presName="txSpace" presStyleCnt="0"/>
      <dgm:spPr/>
    </dgm:pt>
    <dgm:pt modelId="{9302D2A8-3DFB-483D-BB7B-867BC490409E}" type="pres">
      <dgm:prSet presAssocID="{990C4287-76A7-4A5A-BE0E-603F526B90EE}" presName="desTx" presStyleLbl="revTx" presStyleIdx="3" presStyleCnt="8">
        <dgm:presLayoutVars/>
      </dgm:prSet>
      <dgm:spPr/>
    </dgm:pt>
    <dgm:pt modelId="{46CC60A7-C5F4-4E11-85AD-87714FB9BD3C}" type="pres">
      <dgm:prSet presAssocID="{1AE9924C-3533-4168-BCE5-80B51261EFD0}" presName="sibTrans" presStyleCnt="0"/>
      <dgm:spPr/>
    </dgm:pt>
    <dgm:pt modelId="{A9783269-9505-473F-BC76-5DEA5140116B}" type="pres">
      <dgm:prSet presAssocID="{A67ECF2F-7C31-4E2F-BDA9-9ED8A7920869}" presName="compNode" presStyleCnt="0"/>
      <dgm:spPr/>
    </dgm:pt>
    <dgm:pt modelId="{DB2304DE-D753-47C8-9681-839173B8488A}" type="pres">
      <dgm:prSet presAssocID="{A67ECF2F-7C31-4E2F-BDA9-9ED8A79208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1EF225C5-19B8-4C72-B15A-96577E73DE52}" type="pres">
      <dgm:prSet presAssocID="{A67ECF2F-7C31-4E2F-BDA9-9ED8A7920869}" presName="iconSpace" presStyleCnt="0"/>
      <dgm:spPr/>
    </dgm:pt>
    <dgm:pt modelId="{13E6FA7A-7E25-4DD8-A09A-EAC04BF1605E}" type="pres">
      <dgm:prSet presAssocID="{A67ECF2F-7C31-4E2F-BDA9-9ED8A7920869}" presName="parTx" presStyleLbl="revTx" presStyleIdx="4" presStyleCnt="8">
        <dgm:presLayoutVars>
          <dgm:chMax val="0"/>
          <dgm:chPref val="0"/>
        </dgm:presLayoutVars>
      </dgm:prSet>
      <dgm:spPr/>
    </dgm:pt>
    <dgm:pt modelId="{940C45BC-EDC8-400E-8C56-5FCC88352571}" type="pres">
      <dgm:prSet presAssocID="{A67ECF2F-7C31-4E2F-BDA9-9ED8A7920869}" presName="txSpace" presStyleCnt="0"/>
      <dgm:spPr/>
    </dgm:pt>
    <dgm:pt modelId="{0C3237EF-714C-460F-9BC5-CFB434B4267A}" type="pres">
      <dgm:prSet presAssocID="{A67ECF2F-7C31-4E2F-BDA9-9ED8A7920869}" presName="desTx" presStyleLbl="revTx" presStyleIdx="5" presStyleCnt="8">
        <dgm:presLayoutVars/>
      </dgm:prSet>
      <dgm:spPr/>
    </dgm:pt>
    <dgm:pt modelId="{0705AED9-4956-4CA1-8780-153B563B2157}" type="pres">
      <dgm:prSet presAssocID="{046FDD00-15C5-4FC1-9254-87F30DE28A9B}" presName="sibTrans" presStyleCnt="0"/>
      <dgm:spPr/>
    </dgm:pt>
    <dgm:pt modelId="{CF4986C2-3021-42A5-B755-666B93DD26E7}" type="pres">
      <dgm:prSet presAssocID="{78A9BDAF-0301-4EA6-AC4F-A09124C8FF57}" presName="compNode" presStyleCnt="0"/>
      <dgm:spPr/>
    </dgm:pt>
    <dgm:pt modelId="{4C1C10D9-BC3F-4ADF-9C64-DCB472F1C066}" type="pres">
      <dgm:prSet presAssocID="{78A9BDAF-0301-4EA6-AC4F-A09124C8FF5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DEEF4C96-92D6-4A64-AFD1-459CB8022986}" type="pres">
      <dgm:prSet presAssocID="{78A9BDAF-0301-4EA6-AC4F-A09124C8FF57}" presName="iconSpace" presStyleCnt="0"/>
      <dgm:spPr/>
    </dgm:pt>
    <dgm:pt modelId="{BFF79D27-D260-4B23-A446-EFBD8DDFD2E5}" type="pres">
      <dgm:prSet presAssocID="{78A9BDAF-0301-4EA6-AC4F-A09124C8FF57}" presName="parTx" presStyleLbl="revTx" presStyleIdx="6" presStyleCnt="8">
        <dgm:presLayoutVars>
          <dgm:chMax val="0"/>
          <dgm:chPref val="0"/>
        </dgm:presLayoutVars>
      </dgm:prSet>
      <dgm:spPr/>
    </dgm:pt>
    <dgm:pt modelId="{0024EB55-2DF0-44FB-A1D3-30AAE1F2696D}" type="pres">
      <dgm:prSet presAssocID="{78A9BDAF-0301-4EA6-AC4F-A09124C8FF57}" presName="txSpace" presStyleCnt="0"/>
      <dgm:spPr/>
    </dgm:pt>
    <dgm:pt modelId="{3D9B9C94-2E7B-482A-A101-7886B7CA8779}" type="pres">
      <dgm:prSet presAssocID="{78A9BDAF-0301-4EA6-AC4F-A09124C8FF57}" presName="desTx" presStyleLbl="revTx" presStyleIdx="7" presStyleCnt="8">
        <dgm:presLayoutVars/>
      </dgm:prSet>
      <dgm:spPr/>
    </dgm:pt>
  </dgm:ptLst>
  <dgm:cxnLst>
    <dgm:cxn modelId="{274D7908-1CE2-468C-B5B0-43E023367DA0}" srcId="{78A9BDAF-0301-4EA6-AC4F-A09124C8FF57}" destId="{761099B1-4D12-40E7-A3B8-E81BDBBA25DB}" srcOrd="1" destOrd="0" parTransId="{1522C228-A1F2-41AB-BF17-A4AEBCD10F20}" sibTransId="{1C208301-FD64-4A38-80F5-09C2E09AEA88}"/>
    <dgm:cxn modelId="{ABB2B519-CFD4-48D6-B459-A89438E1FE77}" type="presOf" srcId="{990C4287-76A7-4A5A-BE0E-603F526B90EE}" destId="{A4FA3DA5-3365-4BCD-BA07-99238881B3D6}" srcOrd="0" destOrd="0" presId="urn:microsoft.com/office/officeart/2018/5/layout/CenteredIconLabelDescriptionList"/>
    <dgm:cxn modelId="{AA0B291B-6A6F-4543-ACC8-E94FA75EB88E}" type="presOf" srcId="{B75ADBD4-CC91-4C28-8541-1DA5CD3FFA49}" destId="{FCF19AFD-8949-4735-A10C-C3C9A7AED645}" srcOrd="0" destOrd="1" presId="urn:microsoft.com/office/officeart/2018/5/layout/CenteredIconLabelDescriptionList"/>
    <dgm:cxn modelId="{0A63A326-1B42-4C07-A378-EE04529A4941}" srcId="{F7FBCD1E-708C-4FFE-A746-0DE0817F2061}" destId="{601D839A-3498-49B9-9A08-533DAAA170F1}" srcOrd="2" destOrd="0" parTransId="{9626FA5B-FC19-4428-A663-DDD16A049AE6}" sibTransId="{80CD6876-D84F-4B9C-83B3-4C40D64C886E}"/>
    <dgm:cxn modelId="{240BD82F-C48B-429B-A0B5-27BDD65972DC}" type="presOf" srcId="{25125246-C990-459F-AB1A-938D56D363B2}" destId="{3D9B9C94-2E7B-482A-A101-7886B7CA8779}" srcOrd="0" destOrd="0" presId="urn:microsoft.com/office/officeart/2018/5/layout/CenteredIconLabelDescriptionList"/>
    <dgm:cxn modelId="{CE0EF330-5C4F-4E20-8AA9-57A7827DF382}" type="presOf" srcId="{3726F2FA-5DC3-44F6-BD5C-4D74E4E54B2C}" destId="{9302D2A8-3DFB-483D-BB7B-867BC490409E}" srcOrd="0" destOrd="0" presId="urn:microsoft.com/office/officeart/2018/5/layout/CenteredIconLabelDescriptionList"/>
    <dgm:cxn modelId="{8FB1A139-1E00-43C7-BBB0-C437938E4739}" type="presOf" srcId="{601D839A-3498-49B9-9A08-533DAAA170F1}" destId="{FCF19AFD-8949-4735-A10C-C3C9A7AED645}" srcOrd="0" destOrd="2" presId="urn:microsoft.com/office/officeart/2018/5/layout/CenteredIconLabelDescriptionList"/>
    <dgm:cxn modelId="{9C324D74-7D43-4BB4-A8A4-F6C651944CC9}" srcId="{6AAB9B2A-4755-406F-929C-6409265DFC32}" destId="{A67ECF2F-7C31-4E2F-BDA9-9ED8A7920869}" srcOrd="2" destOrd="0" parTransId="{6BC522A6-3D3C-49A4-A0C3-1D928A0E89F5}" sibTransId="{046FDD00-15C5-4FC1-9254-87F30DE28A9B}"/>
    <dgm:cxn modelId="{4465F358-E6D9-4BAE-9974-66D7E834205E}" type="presOf" srcId="{F7FBCD1E-708C-4FFE-A746-0DE0817F2061}" destId="{CD35FE98-8A2C-4052-BA4C-72C07026CE59}" srcOrd="0" destOrd="0" presId="urn:microsoft.com/office/officeart/2018/5/layout/CenteredIconLabelDescriptionList"/>
    <dgm:cxn modelId="{FA20FC91-75D2-4C57-9F98-038AA57005AE}" srcId="{6AAB9B2A-4755-406F-929C-6409265DFC32}" destId="{F7FBCD1E-708C-4FFE-A746-0DE0817F2061}" srcOrd="0" destOrd="0" parTransId="{61D6B8E9-F49C-48C0-A761-6DB8A5B07248}" sibTransId="{CE4069E9-FE5E-430F-A994-44802DFD53D3}"/>
    <dgm:cxn modelId="{85D6159F-2493-481C-A8A6-6ECC0D30A51C}" srcId="{990C4287-76A7-4A5A-BE0E-603F526B90EE}" destId="{3726F2FA-5DC3-44F6-BD5C-4D74E4E54B2C}" srcOrd="0" destOrd="0" parTransId="{9CA308FB-657E-4414-859B-B94B42336B66}" sibTransId="{273DE007-1874-47C7-B564-E2C95125B709}"/>
    <dgm:cxn modelId="{475420A4-4E74-4DBD-A5AD-E11BFF4FB447}" srcId="{6AAB9B2A-4755-406F-929C-6409265DFC32}" destId="{990C4287-76A7-4A5A-BE0E-603F526B90EE}" srcOrd="1" destOrd="0" parTransId="{58E097B9-DC0A-4587-B5EB-301C9946443C}" sibTransId="{1AE9924C-3533-4168-BCE5-80B51261EFD0}"/>
    <dgm:cxn modelId="{F6B68AA7-AF50-4CA1-927A-7D19F5C9725F}" type="presOf" srcId="{6AAB9B2A-4755-406F-929C-6409265DFC32}" destId="{AACF8B0F-5CD1-41B7-A642-2E9EC5B5BF5F}" srcOrd="0" destOrd="0" presId="urn:microsoft.com/office/officeart/2018/5/layout/CenteredIconLabelDescriptionList"/>
    <dgm:cxn modelId="{8C8856B8-0EC3-4713-9B84-A5CD994ED675}" srcId="{F7FBCD1E-708C-4FFE-A746-0DE0817F2061}" destId="{B75ADBD4-CC91-4C28-8541-1DA5CD3FFA49}" srcOrd="1" destOrd="0" parTransId="{B1658045-000A-4F67-BCB8-89AE15FB327C}" sibTransId="{421539EB-F1A8-40CF-BBBC-628E391CAB48}"/>
    <dgm:cxn modelId="{B1EA61CF-4C79-4531-B626-C3FBA5B3A122}" type="presOf" srcId="{7E80689D-109C-4E29-9FA5-2B98E84FCE07}" destId="{FCF19AFD-8949-4735-A10C-C3C9A7AED645}" srcOrd="0" destOrd="0" presId="urn:microsoft.com/office/officeart/2018/5/layout/CenteredIconLabelDescriptionList"/>
    <dgm:cxn modelId="{BE7D68CF-B519-4D61-864B-E54C675FE6EC}" srcId="{6AAB9B2A-4755-406F-929C-6409265DFC32}" destId="{78A9BDAF-0301-4EA6-AC4F-A09124C8FF57}" srcOrd="3" destOrd="0" parTransId="{AD5D8C5D-2486-455A-82FC-37CBF3DD9175}" sibTransId="{47367C21-E82B-47EB-9BF0-3D4202EEE08F}"/>
    <dgm:cxn modelId="{0B745FE9-C784-432D-ACAC-1361ADA722A7}" type="presOf" srcId="{761099B1-4D12-40E7-A3B8-E81BDBBA25DB}" destId="{3D9B9C94-2E7B-482A-A101-7886B7CA8779}" srcOrd="0" destOrd="1" presId="urn:microsoft.com/office/officeart/2018/5/layout/CenteredIconLabelDescriptionList"/>
    <dgm:cxn modelId="{4FA599EF-E913-4D66-AB1B-B57B6A166A5D}" type="presOf" srcId="{78A9BDAF-0301-4EA6-AC4F-A09124C8FF57}" destId="{BFF79D27-D260-4B23-A446-EFBD8DDFD2E5}" srcOrd="0" destOrd="0" presId="urn:microsoft.com/office/officeart/2018/5/layout/CenteredIconLabelDescriptionList"/>
    <dgm:cxn modelId="{E73E54F0-C703-4011-A0CF-503134FA0FFE}" srcId="{78A9BDAF-0301-4EA6-AC4F-A09124C8FF57}" destId="{25125246-C990-459F-AB1A-938D56D363B2}" srcOrd="0" destOrd="0" parTransId="{A8E6A5C9-0B2B-4882-A1B0-E5240F5F49C7}" sibTransId="{43C00E42-A266-40EE-804E-EA51BFA51648}"/>
    <dgm:cxn modelId="{57329BF4-50D5-4DD7-800E-A7B9190DF9E9}" type="presOf" srcId="{A67ECF2F-7C31-4E2F-BDA9-9ED8A7920869}" destId="{13E6FA7A-7E25-4DD8-A09A-EAC04BF1605E}" srcOrd="0" destOrd="0" presId="urn:microsoft.com/office/officeart/2018/5/layout/CenteredIconLabelDescriptionList"/>
    <dgm:cxn modelId="{102417FB-3AC4-4699-B269-9AF9DD8DE03A}" srcId="{F7FBCD1E-708C-4FFE-A746-0DE0817F2061}" destId="{7E80689D-109C-4E29-9FA5-2B98E84FCE07}" srcOrd="0" destOrd="0" parTransId="{C2B20BE5-19C6-4AC6-A02C-0F969837F5A5}" sibTransId="{BF422A9B-9853-4AE1-AD99-9421B9BB15F2}"/>
    <dgm:cxn modelId="{6283E22F-BD71-44C6-848B-2BEE2CB73233}" type="presParOf" srcId="{AACF8B0F-5CD1-41B7-A642-2E9EC5B5BF5F}" destId="{1291563D-1F96-4D04-AD53-47195E7D282C}" srcOrd="0" destOrd="0" presId="urn:microsoft.com/office/officeart/2018/5/layout/CenteredIconLabelDescriptionList"/>
    <dgm:cxn modelId="{9175AA01-9F3B-46CF-B10D-6B5673A6439A}" type="presParOf" srcId="{1291563D-1F96-4D04-AD53-47195E7D282C}" destId="{C71F6C86-A11A-47CE-95AC-5B0137F392A4}" srcOrd="0" destOrd="0" presId="urn:microsoft.com/office/officeart/2018/5/layout/CenteredIconLabelDescriptionList"/>
    <dgm:cxn modelId="{4B99212F-F03F-4B72-97AA-731AD988CA8D}" type="presParOf" srcId="{1291563D-1F96-4D04-AD53-47195E7D282C}" destId="{A501E583-5637-4424-A358-FF04FA9312C8}" srcOrd="1" destOrd="0" presId="urn:microsoft.com/office/officeart/2018/5/layout/CenteredIconLabelDescriptionList"/>
    <dgm:cxn modelId="{1D610192-CEA6-4707-8195-5595D4611DB6}" type="presParOf" srcId="{1291563D-1F96-4D04-AD53-47195E7D282C}" destId="{CD35FE98-8A2C-4052-BA4C-72C07026CE59}" srcOrd="2" destOrd="0" presId="urn:microsoft.com/office/officeart/2018/5/layout/CenteredIconLabelDescriptionList"/>
    <dgm:cxn modelId="{072FC851-0817-4130-9C24-ABE2468660AC}" type="presParOf" srcId="{1291563D-1F96-4D04-AD53-47195E7D282C}" destId="{4D0C51AC-BFA4-4389-91E6-201F208FF336}" srcOrd="3" destOrd="0" presId="urn:microsoft.com/office/officeart/2018/5/layout/CenteredIconLabelDescriptionList"/>
    <dgm:cxn modelId="{1FA2D916-A741-4543-BC5C-7FF19CA9DD3A}" type="presParOf" srcId="{1291563D-1F96-4D04-AD53-47195E7D282C}" destId="{FCF19AFD-8949-4735-A10C-C3C9A7AED645}" srcOrd="4" destOrd="0" presId="urn:microsoft.com/office/officeart/2018/5/layout/CenteredIconLabelDescriptionList"/>
    <dgm:cxn modelId="{AAC91CC3-C473-4F25-BE10-CEF739434074}" type="presParOf" srcId="{AACF8B0F-5CD1-41B7-A642-2E9EC5B5BF5F}" destId="{A52BEA1B-4963-4547-A82F-EE97F19D5B1F}" srcOrd="1" destOrd="0" presId="urn:microsoft.com/office/officeart/2018/5/layout/CenteredIconLabelDescriptionList"/>
    <dgm:cxn modelId="{9C439AAE-E383-4C88-96B0-F7FE4EBC024E}" type="presParOf" srcId="{AACF8B0F-5CD1-41B7-A642-2E9EC5B5BF5F}" destId="{779BEFE7-7964-45DA-A8DE-0C0338CFFB3D}" srcOrd="2" destOrd="0" presId="urn:microsoft.com/office/officeart/2018/5/layout/CenteredIconLabelDescriptionList"/>
    <dgm:cxn modelId="{EF04FF15-70B2-4D6A-8E8F-6B8DADA6E985}" type="presParOf" srcId="{779BEFE7-7964-45DA-A8DE-0C0338CFFB3D}" destId="{BB61D6A7-8790-4AE5-9FC3-A8768EC727CA}" srcOrd="0" destOrd="0" presId="urn:microsoft.com/office/officeart/2018/5/layout/CenteredIconLabelDescriptionList"/>
    <dgm:cxn modelId="{65ED12F1-832D-4A62-BCD6-2DDBF49D5901}" type="presParOf" srcId="{779BEFE7-7964-45DA-A8DE-0C0338CFFB3D}" destId="{B6DFE925-23C4-4841-9F94-7A0F43A786FD}" srcOrd="1" destOrd="0" presId="urn:microsoft.com/office/officeart/2018/5/layout/CenteredIconLabelDescriptionList"/>
    <dgm:cxn modelId="{E91C4EE1-CE79-4339-9F27-82A325A192D9}" type="presParOf" srcId="{779BEFE7-7964-45DA-A8DE-0C0338CFFB3D}" destId="{A4FA3DA5-3365-4BCD-BA07-99238881B3D6}" srcOrd="2" destOrd="0" presId="urn:microsoft.com/office/officeart/2018/5/layout/CenteredIconLabelDescriptionList"/>
    <dgm:cxn modelId="{95DCF7CF-A305-4E40-BEB2-E76EB9FECD86}" type="presParOf" srcId="{779BEFE7-7964-45DA-A8DE-0C0338CFFB3D}" destId="{39233DD1-D79D-44BF-A6E5-7D454AD5B249}" srcOrd="3" destOrd="0" presId="urn:microsoft.com/office/officeart/2018/5/layout/CenteredIconLabelDescriptionList"/>
    <dgm:cxn modelId="{2A3F7B6B-231A-4B13-B411-7B7F697A743F}" type="presParOf" srcId="{779BEFE7-7964-45DA-A8DE-0C0338CFFB3D}" destId="{9302D2A8-3DFB-483D-BB7B-867BC490409E}" srcOrd="4" destOrd="0" presId="urn:microsoft.com/office/officeart/2018/5/layout/CenteredIconLabelDescriptionList"/>
    <dgm:cxn modelId="{83930BCC-4032-46C8-9EAF-4659D0096EC9}" type="presParOf" srcId="{AACF8B0F-5CD1-41B7-A642-2E9EC5B5BF5F}" destId="{46CC60A7-C5F4-4E11-85AD-87714FB9BD3C}" srcOrd="3" destOrd="0" presId="urn:microsoft.com/office/officeart/2018/5/layout/CenteredIconLabelDescriptionList"/>
    <dgm:cxn modelId="{BAB5CDBC-8BA6-4371-970C-C0055DF3F9E1}" type="presParOf" srcId="{AACF8B0F-5CD1-41B7-A642-2E9EC5B5BF5F}" destId="{A9783269-9505-473F-BC76-5DEA5140116B}" srcOrd="4" destOrd="0" presId="urn:microsoft.com/office/officeart/2018/5/layout/CenteredIconLabelDescriptionList"/>
    <dgm:cxn modelId="{7F88506A-98DA-42CD-AB6F-A1B4665255FA}" type="presParOf" srcId="{A9783269-9505-473F-BC76-5DEA5140116B}" destId="{DB2304DE-D753-47C8-9681-839173B8488A}" srcOrd="0" destOrd="0" presId="urn:microsoft.com/office/officeart/2018/5/layout/CenteredIconLabelDescriptionList"/>
    <dgm:cxn modelId="{36CA4FC0-89C6-42D0-97A0-D4059CBC249E}" type="presParOf" srcId="{A9783269-9505-473F-BC76-5DEA5140116B}" destId="{1EF225C5-19B8-4C72-B15A-96577E73DE52}" srcOrd="1" destOrd="0" presId="urn:microsoft.com/office/officeart/2018/5/layout/CenteredIconLabelDescriptionList"/>
    <dgm:cxn modelId="{83FEDC5F-3667-4D79-B1A5-2EC07B5900E5}" type="presParOf" srcId="{A9783269-9505-473F-BC76-5DEA5140116B}" destId="{13E6FA7A-7E25-4DD8-A09A-EAC04BF1605E}" srcOrd="2" destOrd="0" presId="urn:microsoft.com/office/officeart/2018/5/layout/CenteredIconLabelDescriptionList"/>
    <dgm:cxn modelId="{41586362-8DA8-418E-92EA-3700396345A6}" type="presParOf" srcId="{A9783269-9505-473F-BC76-5DEA5140116B}" destId="{940C45BC-EDC8-400E-8C56-5FCC88352571}" srcOrd="3" destOrd="0" presId="urn:microsoft.com/office/officeart/2018/5/layout/CenteredIconLabelDescriptionList"/>
    <dgm:cxn modelId="{FE9C0939-8B03-485E-86CE-26159B181A7C}" type="presParOf" srcId="{A9783269-9505-473F-BC76-5DEA5140116B}" destId="{0C3237EF-714C-460F-9BC5-CFB434B4267A}" srcOrd="4" destOrd="0" presId="urn:microsoft.com/office/officeart/2018/5/layout/CenteredIconLabelDescriptionList"/>
    <dgm:cxn modelId="{DD542A9D-8D8E-410A-B4E1-E329F4F16E37}" type="presParOf" srcId="{AACF8B0F-5CD1-41B7-A642-2E9EC5B5BF5F}" destId="{0705AED9-4956-4CA1-8780-153B563B2157}" srcOrd="5" destOrd="0" presId="urn:microsoft.com/office/officeart/2018/5/layout/CenteredIconLabelDescriptionList"/>
    <dgm:cxn modelId="{6217A71B-60D7-442C-B37B-745EDEA1AA2B}" type="presParOf" srcId="{AACF8B0F-5CD1-41B7-A642-2E9EC5B5BF5F}" destId="{CF4986C2-3021-42A5-B755-666B93DD26E7}" srcOrd="6" destOrd="0" presId="urn:microsoft.com/office/officeart/2018/5/layout/CenteredIconLabelDescriptionList"/>
    <dgm:cxn modelId="{43242E9A-291F-4C40-886A-FAF813AA9198}" type="presParOf" srcId="{CF4986C2-3021-42A5-B755-666B93DD26E7}" destId="{4C1C10D9-BC3F-4ADF-9C64-DCB472F1C066}" srcOrd="0" destOrd="0" presId="urn:microsoft.com/office/officeart/2018/5/layout/CenteredIconLabelDescriptionList"/>
    <dgm:cxn modelId="{0065ADE0-23B5-4BB6-A176-E8091F6E0790}" type="presParOf" srcId="{CF4986C2-3021-42A5-B755-666B93DD26E7}" destId="{DEEF4C96-92D6-4A64-AFD1-459CB8022986}" srcOrd="1" destOrd="0" presId="urn:microsoft.com/office/officeart/2018/5/layout/CenteredIconLabelDescriptionList"/>
    <dgm:cxn modelId="{61513DFF-7251-4A14-AB5E-55E5333EDD0B}" type="presParOf" srcId="{CF4986C2-3021-42A5-B755-666B93DD26E7}" destId="{BFF79D27-D260-4B23-A446-EFBD8DDFD2E5}" srcOrd="2" destOrd="0" presId="urn:microsoft.com/office/officeart/2018/5/layout/CenteredIconLabelDescriptionList"/>
    <dgm:cxn modelId="{132F9702-B31D-441C-ADDA-EF07F1091A4F}" type="presParOf" srcId="{CF4986C2-3021-42A5-B755-666B93DD26E7}" destId="{0024EB55-2DF0-44FB-A1D3-30AAE1F2696D}" srcOrd="3" destOrd="0" presId="urn:microsoft.com/office/officeart/2018/5/layout/CenteredIconLabelDescriptionList"/>
    <dgm:cxn modelId="{2720AEB0-B917-4522-BE79-F90A47B5CA6D}" type="presParOf" srcId="{CF4986C2-3021-42A5-B755-666B93DD26E7}" destId="{3D9B9C94-2E7B-482A-A101-7886B7CA8779}"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035B6-C854-4702-A60C-A06867F8DABC}"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C435663-30E4-44DD-8041-F101726F9C34}">
      <dgm:prSet/>
      <dgm:spPr/>
      <dgm:t>
        <a:bodyPr/>
        <a:lstStyle/>
        <a:p>
          <a:pPr>
            <a:defRPr b="1"/>
          </a:pPr>
          <a:r>
            <a:rPr lang="en-US"/>
            <a:t>Platform-Specific code required for accessing some native OS features</a:t>
          </a:r>
        </a:p>
      </dgm:t>
    </dgm:pt>
    <dgm:pt modelId="{8E6387EE-1B98-4AA3-A316-E38773338437}" type="parTrans" cxnId="{02908143-8A8E-4372-8EB1-C88BBD8FA443}">
      <dgm:prSet/>
      <dgm:spPr/>
      <dgm:t>
        <a:bodyPr/>
        <a:lstStyle/>
        <a:p>
          <a:endParaRPr lang="en-US"/>
        </a:p>
      </dgm:t>
    </dgm:pt>
    <dgm:pt modelId="{7B98D7E2-9E07-483D-84A8-6FFE0F15D9B4}" type="sibTrans" cxnId="{02908143-8A8E-4372-8EB1-C88BBD8FA443}">
      <dgm:prSet/>
      <dgm:spPr/>
      <dgm:t>
        <a:bodyPr/>
        <a:lstStyle/>
        <a:p>
          <a:endParaRPr lang="en-US"/>
        </a:p>
      </dgm:t>
    </dgm:pt>
    <dgm:pt modelId="{2F773B0D-DEC5-4A32-9486-5A15B71A5635}">
      <dgm:prSet/>
      <dgm:spPr/>
      <dgm:t>
        <a:bodyPr/>
        <a:lstStyle/>
        <a:p>
          <a:pPr>
            <a:defRPr b="1"/>
          </a:pPr>
          <a:r>
            <a:rPr lang="en-US"/>
            <a:t>No XAML Designer in Visual Studio (Use Hot Reload)</a:t>
          </a:r>
        </a:p>
      </dgm:t>
    </dgm:pt>
    <dgm:pt modelId="{67E6BE0A-17E2-40AB-8C90-79ED1A60CAAE}" type="parTrans" cxnId="{A1861D0D-A858-4DF4-BF47-149A1D81941D}">
      <dgm:prSet/>
      <dgm:spPr/>
      <dgm:t>
        <a:bodyPr/>
        <a:lstStyle/>
        <a:p>
          <a:endParaRPr lang="en-US"/>
        </a:p>
      </dgm:t>
    </dgm:pt>
    <dgm:pt modelId="{E60674BA-AD46-4A5A-B8BF-CF274C9D8BFE}" type="sibTrans" cxnId="{A1861D0D-A858-4DF4-BF47-149A1D81941D}">
      <dgm:prSet/>
      <dgm:spPr/>
      <dgm:t>
        <a:bodyPr/>
        <a:lstStyle/>
        <a:p>
          <a:endParaRPr lang="en-US"/>
        </a:p>
      </dgm:t>
    </dgm:pt>
    <dgm:pt modelId="{5EDBAA53-0C0A-4559-99A6-CD4B437711FD}">
      <dgm:prSet/>
      <dgm:spPr/>
      <dgm:t>
        <a:bodyPr/>
        <a:lstStyle/>
        <a:p>
          <a:pPr>
            <a:defRPr b="1"/>
          </a:pPr>
          <a:r>
            <a:rPr lang="en-US"/>
            <a:t>Only C# - No C++, F# or Visual Basic</a:t>
          </a:r>
        </a:p>
      </dgm:t>
    </dgm:pt>
    <dgm:pt modelId="{6DDB9F84-524A-4197-854B-AC6744D3EF90}" type="parTrans" cxnId="{B81763C6-7C29-4FD8-8726-E8426E0A23B7}">
      <dgm:prSet/>
      <dgm:spPr/>
      <dgm:t>
        <a:bodyPr/>
        <a:lstStyle/>
        <a:p>
          <a:endParaRPr lang="en-US"/>
        </a:p>
      </dgm:t>
    </dgm:pt>
    <dgm:pt modelId="{EBA80C23-DEAD-4294-89FC-0AC975B5DA74}" type="sibTrans" cxnId="{B81763C6-7C29-4FD8-8726-E8426E0A23B7}">
      <dgm:prSet/>
      <dgm:spPr/>
      <dgm:t>
        <a:bodyPr/>
        <a:lstStyle/>
        <a:p>
          <a:endParaRPr lang="en-US"/>
        </a:p>
      </dgm:t>
    </dgm:pt>
    <dgm:pt modelId="{F487A0DD-DAE2-4A6E-B3C4-450EEF3529EF}">
      <dgm:prSet/>
      <dgm:spPr/>
      <dgm:t>
        <a:bodyPr/>
        <a:lstStyle/>
        <a:p>
          <a:r>
            <a:rPr lang="en-US" dirty="0"/>
            <a:t>F# via Blazor Hybrid</a:t>
          </a:r>
        </a:p>
      </dgm:t>
    </dgm:pt>
    <dgm:pt modelId="{001483D0-AAFA-4F48-A43B-1B5A9A6FF27B}" type="parTrans" cxnId="{8E5D6CF6-8B91-4112-9D1D-07F7DDFA3083}">
      <dgm:prSet/>
      <dgm:spPr/>
      <dgm:t>
        <a:bodyPr/>
        <a:lstStyle/>
        <a:p>
          <a:endParaRPr lang="en-US"/>
        </a:p>
      </dgm:t>
    </dgm:pt>
    <dgm:pt modelId="{23CD8F62-C40A-4593-BB9C-E387ED21C886}" type="sibTrans" cxnId="{8E5D6CF6-8B91-4112-9D1D-07F7DDFA3083}">
      <dgm:prSet/>
      <dgm:spPr/>
      <dgm:t>
        <a:bodyPr/>
        <a:lstStyle/>
        <a:p>
          <a:endParaRPr lang="en-US"/>
        </a:p>
      </dgm:t>
    </dgm:pt>
    <dgm:pt modelId="{56CE3730-24B2-46BD-A351-DDCD11635A47}">
      <dgm:prSet/>
      <dgm:spPr/>
      <dgm:t>
        <a:bodyPr/>
        <a:lstStyle/>
        <a:p>
          <a:pPr>
            <a:defRPr b="1"/>
          </a:pPr>
          <a:r>
            <a:rPr lang="en-US"/>
            <a:t>Windows support is there but iOS/Android are top priorities</a:t>
          </a:r>
        </a:p>
      </dgm:t>
    </dgm:pt>
    <dgm:pt modelId="{9F6790F3-F21C-446A-90EA-7819A26DFF1A}" type="parTrans" cxnId="{4033590C-1CD8-40A5-B6F8-9124BD552FFA}">
      <dgm:prSet/>
      <dgm:spPr/>
      <dgm:t>
        <a:bodyPr/>
        <a:lstStyle/>
        <a:p>
          <a:endParaRPr lang="en-US"/>
        </a:p>
      </dgm:t>
    </dgm:pt>
    <dgm:pt modelId="{B5BA9406-9009-4FD9-963A-A27B980F0137}" type="sibTrans" cxnId="{4033590C-1CD8-40A5-B6F8-9124BD552FFA}">
      <dgm:prSet/>
      <dgm:spPr/>
      <dgm:t>
        <a:bodyPr/>
        <a:lstStyle/>
        <a:p>
          <a:endParaRPr lang="en-US"/>
        </a:p>
      </dgm:t>
    </dgm:pt>
    <dgm:pt modelId="{51F06B8F-37B3-4343-A6F8-5E887E6D0A54}">
      <dgm:prSet/>
      <dgm:spPr/>
      <dgm:t>
        <a:bodyPr/>
        <a:lstStyle/>
        <a:p>
          <a:r>
            <a:rPr lang="en-US"/>
            <a:t>Use WinUI if Windows is your primary target</a:t>
          </a:r>
        </a:p>
      </dgm:t>
    </dgm:pt>
    <dgm:pt modelId="{35F1C679-A45C-437B-8D5C-7C4BA49DD1EE}" type="parTrans" cxnId="{65BCA3C8-5F67-42DB-8FA3-16351BCAB261}">
      <dgm:prSet/>
      <dgm:spPr/>
      <dgm:t>
        <a:bodyPr/>
        <a:lstStyle/>
        <a:p>
          <a:endParaRPr lang="en-US"/>
        </a:p>
      </dgm:t>
    </dgm:pt>
    <dgm:pt modelId="{076A9837-3EBA-48A7-951C-9CD3DC42C72E}" type="sibTrans" cxnId="{65BCA3C8-5F67-42DB-8FA3-16351BCAB261}">
      <dgm:prSet/>
      <dgm:spPr/>
      <dgm:t>
        <a:bodyPr/>
        <a:lstStyle/>
        <a:p>
          <a:endParaRPr lang="en-US"/>
        </a:p>
      </dgm:t>
    </dgm:pt>
    <dgm:pt modelId="{F747EB2C-23ED-48B7-A880-32CD3CBC1CBD}">
      <dgm:prSet/>
      <dgm:spPr/>
      <dgm:t>
        <a:bodyPr/>
        <a:lstStyle/>
        <a:p>
          <a:pPr>
            <a:defRPr b="1"/>
          </a:pPr>
          <a:r>
            <a:rPr lang="en-US"/>
            <a:t>Some limitations on UI customization</a:t>
          </a:r>
        </a:p>
      </dgm:t>
    </dgm:pt>
    <dgm:pt modelId="{31FCD310-22F2-4C9B-91B2-6726D62EEB80}" type="parTrans" cxnId="{AB67EED0-88A0-4D65-BDD7-07EE5591D57A}">
      <dgm:prSet/>
      <dgm:spPr/>
      <dgm:t>
        <a:bodyPr/>
        <a:lstStyle/>
        <a:p>
          <a:endParaRPr lang="en-US"/>
        </a:p>
      </dgm:t>
    </dgm:pt>
    <dgm:pt modelId="{703190CF-36CC-4638-8338-0BD3BE139CF0}" type="sibTrans" cxnId="{AB67EED0-88A0-4D65-BDD7-07EE5591D57A}">
      <dgm:prSet/>
      <dgm:spPr/>
      <dgm:t>
        <a:bodyPr/>
        <a:lstStyle/>
        <a:p>
          <a:endParaRPr lang="en-US"/>
        </a:p>
      </dgm:t>
    </dgm:pt>
    <dgm:pt modelId="{AD0AA0D3-B261-4EFC-8E94-4566EABC89B4}">
      <dgm:prSet/>
      <dgm:spPr/>
      <dgm:t>
        <a:bodyPr/>
        <a:lstStyle/>
        <a:p>
          <a:r>
            <a:rPr lang="en-US"/>
            <a:t>Not all controls (Button) have Control Templates to customize</a:t>
          </a:r>
        </a:p>
      </dgm:t>
    </dgm:pt>
    <dgm:pt modelId="{FF7EC950-C4A0-4CC1-A419-661487398B08}" type="parTrans" cxnId="{FB2298C0-A6B3-4228-B974-CB1E239D2986}">
      <dgm:prSet/>
      <dgm:spPr/>
      <dgm:t>
        <a:bodyPr/>
        <a:lstStyle/>
        <a:p>
          <a:endParaRPr lang="en-US"/>
        </a:p>
      </dgm:t>
    </dgm:pt>
    <dgm:pt modelId="{70118B5E-9A16-4A82-A7AE-0EBD8D7585F2}" type="sibTrans" cxnId="{FB2298C0-A6B3-4228-B974-CB1E239D2986}">
      <dgm:prSet/>
      <dgm:spPr/>
      <dgm:t>
        <a:bodyPr/>
        <a:lstStyle/>
        <a:p>
          <a:endParaRPr lang="en-US"/>
        </a:p>
      </dgm:t>
    </dgm:pt>
    <dgm:pt modelId="{741F33DE-2248-4F92-9A2B-9CCF22222F55}">
      <dgm:prSet/>
      <dgm:spPr/>
      <dgm:t>
        <a:bodyPr/>
        <a:lstStyle/>
        <a:p>
          <a:pPr>
            <a:defRPr b="1"/>
          </a:pPr>
          <a:r>
            <a:rPr lang="en-US"/>
            <a:t>Performance – Slower than native apps</a:t>
          </a:r>
        </a:p>
      </dgm:t>
    </dgm:pt>
    <dgm:pt modelId="{59BB303E-A5BE-4800-BC6F-10511CA6D384}" type="parTrans" cxnId="{D5A63FD3-C819-42B9-BD50-DEC2B34BBE6C}">
      <dgm:prSet/>
      <dgm:spPr/>
      <dgm:t>
        <a:bodyPr/>
        <a:lstStyle/>
        <a:p>
          <a:endParaRPr lang="en-US"/>
        </a:p>
      </dgm:t>
    </dgm:pt>
    <dgm:pt modelId="{951F5F9C-EF0B-4D78-9B4C-64BD67F416C0}" type="sibTrans" cxnId="{D5A63FD3-C819-42B9-BD50-DEC2B34BBE6C}">
      <dgm:prSet/>
      <dgm:spPr/>
      <dgm:t>
        <a:bodyPr/>
        <a:lstStyle/>
        <a:p>
          <a:endParaRPr lang="en-US"/>
        </a:p>
      </dgm:t>
    </dgm:pt>
    <dgm:pt modelId="{6602BF32-6A93-4078-9289-AEDF9B842AD0}" type="pres">
      <dgm:prSet presAssocID="{6EF035B6-C854-4702-A60C-A06867F8DABC}" presName="root" presStyleCnt="0">
        <dgm:presLayoutVars>
          <dgm:dir/>
          <dgm:resizeHandles val="exact"/>
        </dgm:presLayoutVars>
      </dgm:prSet>
      <dgm:spPr/>
    </dgm:pt>
    <dgm:pt modelId="{A0DA2B93-7913-4619-A046-2D8C6978042F}" type="pres">
      <dgm:prSet presAssocID="{3C435663-30E4-44DD-8041-F101726F9C34}" presName="compNode" presStyleCnt="0"/>
      <dgm:spPr/>
    </dgm:pt>
    <dgm:pt modelId="{0BB7717A-C7F5-4C57-AB69-23FB201F210A}" type="pres">
      <dgm:prSet presAssocID="{3C435663-30E4-44DD-8041-F101726F9C3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8D05505D-CF5F-4287-B710-76F8B5655F60}" type="pres">
      <dgm:prSet presAssocID="{3C435663-30E4-44DD-8041-F101726F9C34}" presName="iconSpace" presStyleCnt="0"/>
      <dgm:spPr/>
    </dgm:pt>
    <dgm:pt modelId="{9ACD2D41-57B9-4CF4-9AC9-E24E6CA95D70}" type="pres">
      <dgm:prSet presAssocID="{3C435663-30E4-44DD-8041-F101726F9C34}" presName="parTx" presStyleLbl="revTx" presStyleIdx="0" presStyleCnt="12">
        <dgm:presLayoutVars>
          <dgm:chMax val="0"/>
          <dgm:chPref val="0"/>
        </dgm:presLayoutVars>
      </dgm:prSet>
      <dgm:spPr/>
    </dgm:pt>
    <dgm:pt modelId="{F21E630E-D503-4DF7-9728-43EC8DF13F0D}" type="pres">
      <dgm:prSet presAssocID="{3C435663-30E4-44DD-8041-F101726F9C34}" presName="txSpace" presStyleCnt="0"/>
      <dgm:spPr/>
    </dgm:pt>
    <dgm:pt modelId="{C32D5D23-83CB-41F8-8F65-F380E9F0CBCC}" type="pres">
      <dgm:prSet presAssocID="{3C435663-30E4-44DD-8041-F101726F9C34}" presName="desTx" presStyleLbl="revTx" presStyleIdx="1" presStyleCnt="12">
        <dgm:presLayoutVars/>
      </dgm:prSet>
      <dgm:spPr/>
    </dgm:pt>
    <dgm:pt modelId="{5DAFCB95-8899-49C0-A98A-5851F64AE845}" type="pres">
      <dgm:prSet presAssocID="{7B98D7E2-9E07-483D-84A8-6FFE0F15D9B4}" presName="sibTrans" presStyleCnt="0"/>
      <dgm:spPr/>
    </dgm:pt>
    <dgm:pt modelId="{26B76705-DCB2-4E1F-ADA0-ABE2B5854E52}" type="pres">
      <dgm:prSet presAssocID="{2F773B0D-DEC5-4A32-9486-5A15B71A5635}" presName="compNode" presStyleCnt="0"/>
      <dgm:spPr/>
    </dgm:pt>
    <dgm:pt modelId="{BBE01C04-5AAD-4185-B562-AAA9B900316F}" type="pres">
      <dgm:prSet presAssocID="{2F773B0D-DEC5-4A32-9486-5A15B71A56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tist"/>
        </a:ext>
      </dgm:extLst>
    </dgm:pt>
    <dgm:pt modelId="{E6C19E35-AEB3-46A5-A5AF-429851451247}" type="pres">
      <dgm:prSet presAssocID="{2F773B0D-DEC5-4A32-9486-5A15B71A5635}" presName="iconSpace" presStyleCnt="0"/>
      <dgm:spPr/>
    </dgm:pt>
    <dgm:pt modelId="{38A493A9-4335-404B-A9D1-C855721C4F9D}" type="pres">
      <dgm:prSet presAssocID="{2F773B0D-DEC5-4A32-9486-5A15B71A5635}" presName="parTx" presStyleLbl="revTx" presStyleIdx="2" presStyleCnt="12">
        <dgm:presLayoutVars>
          <dgm:chMax val="0"/>
          <dgm:chPref val="0"/>
        </dgm:presLayoutVars>
      </dgm:prSet>
      <dgm:spPr/>
    </dgm:pt>
    <dgm:pt modelId="{30A698E8-C32F-482A-9C1E-747D4114DA53}" type="pres">
      <dgm:prSet presAssocID="{2F773B0D-DEC5-4A32-9486-5A15B71A5635}" presName="txSpace" presStyleCnt="0"/>
      <dgm:spPr/>
    </dgm:pt>
    <dgm:pt modelId="{CEE5E6BF-C4E6-4E11-97DA-5040F998F28F}" type="pres">
      <dgm:prSet presAssocID="{2F773B0D-DEC5-4A32-9486-5A15B71A5635}" presName="desTx" presStyleLbl="revTx" presStyleIdx="3" presStyleCnt="12">
        <dgm:presLayoutVars/>
      </dgm:prSet>
      <dgm:spPr/>
    </dgm:pt>
    <dgm:pt modelId="{C8D77D67-A90D-47E1-AA0D-DFD362CD5DFB}" type="pres">
      <dgm:prSet presAssocID="{E60674BA-AD46-4A5A-B8BF-CF274C9D8BFE}" presName="sibTrans" presStyleCnt="0"/>
      <dgm:spPr/>
    </dgm:pt>
    <dgm:pt modelId="{DA9FA25A-7FB0-4BC2-93D8-A29F74D8895C}" type="pres">
      <dgm:prSet presAssocID="{5EDBAA53-0C0A-4559-99A6-CD4B437711FD}" presName="compNode" presStyleCnt="0"/>
      <dgm:spPr/>
    </dgm:pt>
    <dgm:pt modelId="{5C754DCB-B218-4F60-8B46-584501F70F6E}" type="pres">
      <dgm:prSet presAssocID="{5EDBAA53-0C0A-4559-99A6-CD4B437711F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A19875C-EB78-4793-8AD3-A8269E0C139C}" type="pres">
      <dgm:prSet presAssocID="{5EDBAA53-0C0A-4559-99A6-CD4B437711FD}" presName="iconSpace" presStyleCnt="0"/>
      <dgm:spPr/>
    </dgm:pt>
    <dgm:pt modelId="{19DC5BFC-8AA8-41D2-A986-0C155229C6B2}" type="pres">
      <dgm:prSet presAssocID="{5EDBAA53-0C0A-4559-99A6-CD4B437711FD}" presName="parTx" presStyleLbl="revTx" presStyleIdx="4" presStyleCnt="12">
        <dgm:presLayoutVars>
          <dgm:chMax val="0"/>
          <dgm:chPref val="0"/>
        </dgm:presLayoutVars>
      </dgm:prSet>
      <dgm:spPr/>
    </dgm:pt>
    <dgm:pt modelId="{E49ECFE5-C167-49FF-88F2-306313916B52}" type="pres">
      <dgm:prSet presAssocID="{5EDBAA53-0C0A-4559-99A6-CD4B437711FD}" presName="txSpace" presStyleCnt="0"/>
      <dgm:spPr/>
    </dgm:pt>
    <dgm:pt modelId="{A842C87E-56F8-448A-8B92-B0C6ADD4D9CB}" type="pres">
      <dgm:prSet presAssocID="{5EDBAA53-0C0A-4559-99A6-CD4B437711FD}" presName="desTx" presStyleLbl="revTx" presStyleIdx="5" presStyleCnt="12">
        <dgm:presLayoutVars/>
      </dgm:prSet>
      <dgm:spPr/>
    </dgm:pt>
    <dgm:pt modelId="{22D55862-10CF-49B4-BEB1-8D098F5C1738}" type="pres">
      <dgm:prSet presAssocID="{EBA80C23-DEAD-4294-89FC-0AC975B5DA74}" presName="sibTrans" presStyleCnt="0"/>
      <dgm:spPr/>
    </dgm:pt>
    <dgm:pt modelId="{54C80AA5-035F-4E57-84CC-86AFAF1C12CF}" type="pres">
      <dgm:prSet presAssocID="{56CE3730-24B2-46BD-A351-DDCD11635A47}" presName="compNode" presStyleCnt="0"/>
      <dgm:spPr/>
    </dgm:pt>
    <dgm:pt modelId="{8A3A1747-7AB6-4024-80CA-15C22857A646}" type="pres">
      <dgm:prSet presAssocID="{56CE3730-24B2-46BD-A351-DDCD11635A4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305102CE-F169-4DA1-87ED-4ECD75736A74}" type="pres">
      <dgm:prSet presAssocID="{56CE3730-24B2-46BD-A351-DDCD11635A47}" presName="iconSpace" presStyleCnt="0"/>
      <dgm:spPr/>
    </dgm:pt>
    <dgm:pt modelId="{BC5062C4-9B0A-450E-86CF-9A3CB3588FAA}" type="pres">
      <dgm:prSet presAssocID="{56CE3730-24B2-46BD-A351-DDCD11635A47}" presName="parTx" presStyleLbl="revTx" presStyleIdx="6" presStyleCnt="12">
        <dgm:presLayoutVars>
          <dgm:chMax val="0"/>
          <dgm:chPref val="0"/>
        </dgm:presLayoutVars>
      </dgm:prSet>
      <dgm:spPr/>
    </dgm:pt>
    <dgm:pt modelId="{F4992568-C640-4DC2-93FD-A11318290DEA}" type="pres">
      <dgm:prSet presAssocID="{56CE3730-24B2-46BD-A351-DDCD11635A47}" presName="txSpace" presStyleCnt="0"/>
      <dgm:spPr/>
    </dgm:pt>
    <dgm:pt modelId="{BA01EB4D-3719-44E4-AC5F-A836AA868C44}" type="pres">
      <dgm:prSet presAssocID="{56CE3730-24B2-46BD-A351-DDCD11635A47}" presName="desTx" presStyleLbl="revTx" presStyleIdx="7" presStyleCnt="12">
        <dgm:presLayoutVars/>
      </dgm:prSet>
      <dgm:spPr/>
    </dgm:pt>
    <dgm:pt modelId="{9EC3D507-3FA2-4D2E-AA59-B0A994664A07}" type="pres">
      <dgm:prSet presAssocID="{B5BA9406-9009-4FD9-963A-A27B980F0137}" presName="sibTrans" presStyleCnt="0"/>
      <dgm:spPr/>
    </dgm:pt>
    <dgm:pt modelId="{C712FB7C-6882-430E-8B89-528BC6B223BD}" type="pres">
      <dgm:prSet presAssocID="{F747EB2C-23ED-48B7-A880-32CD3CBC1CBD}" presName="compNode" presStyleCnt="0"/>
      <dgm:spPr/>
    </dgm:pt>
    <dgm:pt modelId="{CDF7114C-F3CC-4056-A364-EDD077137BBD}" type="pres">
      <dgm:prSet presAssocID="{F747EB2C-23ED-48B7-A880-32CD3CBC1CB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orbidden"/>
        </a:ext>
      </dgm:extLst>
    </dgm:pt>
    <dgm:pt modelId="{CD8AC068-1ECE-4768-8931-92D4647CCA1A}" type="pres">
      <dgm:prSet presAssocID="{F747EB2C-23ED-48B7-A880-32CD3CBC1CBD}" presName="iconSpace" presStyleCnt="0"/>
      <dgm:spPr/>
    </dgm:pt>
    <dgm:pt modelId="{29C891BB-BB12-4408-A86B-EB2D4FFCF73C}" type="pres">
      <dgm:prSet presAssocID="{F747EB2C-23ED-48B7-A880-32CD3CBC1CBD}" presName="parTx" presStyleLbl="revTx" presStyleIdx="8" presStyleCnt="12">
        <dgm:presLayoutVars>
          <dgm:chMax val="0"/>
          <dgm:chPref val="0"/>
        </dgm:presLayoutVars>
      </dgm:prSet>
      <dgm:spPr/>
    </dgm:pt>
    <dgm:pt modelId="{1F27CBBB-DB64-451A-A72B-D69F6020FBC4}" type="pres">
      <dgm:prSet presAssocID="{F747EB2C-23ED-48B7-A880-32CD3CBC1CBD}" presName="txSpace" presStyleCnt="0"/>
      <dgm:spPr/>
    </dgm:pt>
    <dgm:pt modelId="{F6EF4B51-7179-463E-95D7-5256E5831987}" type="pres">
      <dgm:prSet presAssocID="{F747EB2C-23ED-48B7-A880-32CD3CBC1CBD}" presName="desTx" presStyleLbl="revTx" presStyleIdx="9" presStyleCnt="12">
        <dgm:presLayoutVars/>
      </dgm:prSet>
      <dgm:spPr/>
    </dgm:pt>
    <dgm:pt modelId="{D7F8E616-3636-420E-913A-90C7EAB823E2}" type="pres">
      <dgm:prSet presAssocID="{703190CF-36CC-4638-8338-0BD3BE139CF0}" presName="sibTrans" presStyleCnt="0"/>
      <dgm:spPr/>
    </dgm:pt>
    <dgm:pt modelId="{F6CBDEF8-5505-4578-A1C9-5640345EE4B1}" type="pres">
      <dgm:prSet presAssocID="{741F33DE-2248-4F92-9A2B-9CCF22222F55}" presName="compNode" presStyleCnt="0"/>
      <dgm:spPr/>
    </dgm:pt>
    <dgm:pt modelId="{4B2B0B03-3B64-4E49-B86C-606D8B2E8B78}" type="pres">
      <dgm:prSet presAssocID="{741F33DE-2248-4F92-9A2B-9CCF22222F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sh"/>
        </a:ext>
      </dgm:extLst>
    </dgm:pt>
    <dgm:pt modelId="{F0C41954-F654-490A-8B47-233CCECD1C3C}" type="pres">
      <dgm:prSet presAssocID="{741F33DE-2248-4F92-9A2B-9CCF22222F55}" presName="iconSpace" presStyleCnt="0"/>
      <dgm:spPr/>
    </dgm:pt>
    <dgm:pt modelId="{F4F273DE-C70E-479A-92D1-3C0F1861071E}" type="pres">
      <dgm:prSet presAssocID="{741F33DE-2248-4F92-9A2B-9CCF22222F55}" presName="parTx" presStyleLbl="revTx" presStyleIdx="10" presStyleCnt="12">
        <dgm:presLayoutVars>
          <dgm:chMax val="0"/>
          <dgm:chPref val="0"/>
        </dgm:presLayoutVars>
      </dgm:prSet>
      <dgm:spPr/>
    </dgm:pt>
    <dgm:pt modelId="{9A573DEE-9096-49CC-B33E-948FA8C4B473}" type="pres">
      <dgm:prSet presAssocID="{741F33DE-2248-4F92-9A2B-9CCF22222F55}" presName="txSpace" presStyleCnt="0"/>
      <dgm:spPr/>
    </dgm:pt>
    <dgm:pt modelId="{BCAC2DA5-E6CC-48AE-884E-9172AF390F11}" type="pres">
      <dgm:prSet presAssocID="{741F33DE-2248-4F92-9A2B-9CCF22222F55}" presName="desTx" presStyleLbl="revTx" presStyleIdx="11" presStyleCnt="12">
        <dgm:presLayoutVars/>
      </dgm:prSet>
      <dgm:spPr/>
    </dgm:pt>
  </dgm:ptLst>
  <dgm:cxnLst>
    <dgm:cxn modelId="{3A2FD902-3333-40D1-89B7-62AC16EE9A99}" type="presOf" srcId="{56CE3730-24B2-46BD-A351-DDCD11635A47}" destId="{BC5062C4-9B0A-450E-86CF-9A3CB3588FAA}" srcOrd="0" destOrd="0" presId="urn:microsoft.com/office/officeart/2018/2/layout/IconLabelDescriptionList"/>
    <dgm:cxn modelId="{4033590C-1CD8-40A5-B6F8-9124BD552FFA}" srcId="{6EF035B6-C854-4702-A60C-A06867F8DABC}" destId="{56CE3730-24B2-46BD-A351-DDCD11635A47}" srcOrd="3" destOrd="0" parTransId="{9F6790F3-F21C-446A-90EA-7819A26DFF1A}" sibTransId="{B5BA9406-9009-4FD9-963A-A27B980F0137}"/>
    <dgm:cxn modelId="{A1861D0D-A858-4DF4-BF47-149A1D81941D}" srcId="{6EF035B6-C854-4702-A60C-A06867F8DABC}" destId="{2F773B0D-DEC5-4A32-9486-5A15B71A5635}" srcOrd="1" destOrd="0" parTransId="{67E6BE0A-17E2-40AB-8C90-79ED1A60CAAE}" sibTransId="{E60674BA-AD46-4A5A-B8BF-CF274C9D8BFE}"/>
    <dgm:cxn modelId="{2B312914-6FAC-458A-8103-05782FCE3F29}" type="presOf" srcId="{AD0AA0D3-B261-4EFC-8E94-4566EABC89B4}" destId="{F6EF4B51-7179-463E-95D7-5256E5831987}" srcOrd="0" destOrd="0" presId="urn:microsoft.com/office/officeart/2018/2/layout/IconLabelDescriptionList"/>
    <dgm:cxn modelId="{DCF01829-BD86-4DDE-AD62-FDFFEBF7DBD1}" type="presOf" srcId="{51F06B8F-37B3-4343-A6F8-5E887E6D0A54}" destId="{BA01EB4D-3719-44E4-AC5F-A836AA868C44}" srcOrd="0" destOrd="0" presId="urn:microsoft.com/office/officeart/2018/2/layout/IconLabelDescriptionList"/>
    <dgm:cxn modelId="{27255542-F391-4F30-A0D0-ABDFFC79C8FE}" type="presOf" srcId="{F487A0DD-DAE2-4A6E-B3C4-450EEF3529EF}" destId="{A842C87E-56F8-448A-8B92-B0C6ADD4D9CB}" srcOrd="0" destOrd="0" presId="urn:microsoft.com/office/officeart/2018/2/layout/IconLabelDescriptionList"/>
    <dgm:cxn modelId="{02908143-8A8E-4372-8EB1-C88BBD8FA443}" srcId="{6EF035B6-C854-4702-A60C-A06867F8DABC}" destId="{3C435663-30E4-44DD-8041-F101726F9C34}" srcOrd="0" destOrd="0" parTransId="{8E6387EE-1B98-4AA3-A316-E38773338437}" sibTransId="{7B98D7E2-9E07-483D-84A8-6FFE0F15D9B4}"/>
    <dgm:cxn modelId="{7B685945-F439-45E6-87AB-0B92FDA6CE98}" type="presOf" srcId="{3C435663-30E4-44DD-8041-F101726F9C34}" destId="{9ACD2D41-57B9-4CF4-9AC9-E24E6CA95D70}" srcOrd="0" destOrd="0" presId="urn:microsoft.com/office/officeart/2018/2/layout/IconLabelDescriptionList"/>
    <dgm:cxn modelId="{6A13D152-06BD-4E7D-9DE0-414CE0D4A071}" type="presOf" srcId="{741F33DE-2248-4F92-9A2B-9CCF22222F55}" destId="{F4F273DE-C70E-479A-92D1-3C0F1861071E}" srcOrd="0" destOrd="0" presId="urn:microsoft.com/office/officeart/2018/2/layout/IconLabelDescriptionList"/>
    <dgm:cxn modelId="{B7831D7B-86DA-463D-9CE2-879CAE5FFB33}" type="presOf" srcId="{F747EB2C-23ED-48B7-A880-32CD3CBC1CBD}" destId="{29C891BB-BB12-4408-A86B-EB2D4FFCF73C}" srcOrd="0" destOrd="0" presId="urn:microsoft.com/office/officeart/2018/2/layout/IconLabelDescriptionList"/>
    <dgm:cxn modelId="{46DEC284-A6F6-499C-ADF8-74F6E61BD375}" type="presOf" srcId="{6EF035B6-C854-4702-A60C-A06867F8DABC}" destId="{6602BF32-6A93-4078-9289-AEDF9B842AD0}" srcOrd="0" destOrd="0" presId="urn:microsoft.com/office/officeart/2018/2/layout/IconLabelDescriptionList"/>
    <dgm:cxn modelId="{844F3EBF-EF6C-49CC-B9FA-01E7E237C99B}" type="presOf" srcId="{5EDBAA53-0C0A-4559-99A6-CD4B437711FD}" destId="{19DC5BFC-8AA8-41D2-A986-0C155229C6B2}" srcOrd="0" destOrd="0" presId="urn:microsoft.com/office/officeart/2018/2/layout/IconLabelDescriptionList"/>
    <dgm:cxn modelId="{FB2298C0-A6B3-4228-B974-CB1E239D2986}" srcId="{F747EB2C-23ED-48B7-A880-32CD3CBC1CBD}" destId="{AD0AA0D3-B261-4EFC-8E94-4566EABC89B4}" srcOrd="0" destOrd="0" parTransId="{FF7EC950-C4A0-4CC1-A419-661487398B08}" sibTransId="{70118B5E-9A16-4A82-A7AE-0EBD8D7585F2}"/>
    <dgm:cxn modelId="{B81763C6-7C29-4FD8-8726-E8426E0A23B7}" srcId="{6EF035B6-C854-4702-A60C-A06867F8DABC}" destId="{5EDBAA53-0C0A-4559-99A6-CD4B437711FD}" srcOrd="2" destOrd="0" parTransId="{6DDB9F84-524A-4197-854B-AC6744D3EF90}" sibTransId="{EBA80C23-DEAD-4294-89FC-0AC975B5DA74}"/>
    <dgm:cxn modelId="{65BCA3C8-5F67-42DB-8FA3-16351BCAB261}" srcId="{56CE3730-24B2-46BD-A351-DDCD11635A47}" destId="{51F06B8F-37B3-4343-A6F8-5E887E6D0A54}" srcOrd="0" destOrd="0" parTransId="{35F1C679-A45C-437B-8D5C-7C4BA49DD1EE}" sibTransId="{076A9837-3EBA-48A7-951C-9CD3DC42C72E}"/>
    <dgm:cxn modelId="{AB67EED0-88A0-4D65-BDD7-07EE5591D57A}" srcId="{6EF035B6-C854-4702-A60C-A06867F8DABC}" destId="{F747EB2C-23ED-48B7-A880-32CD3CBC1CBD}" srcOrd="4" destOrd="0" parTransId="{31FCD310-22F2-4C9B-91B2-6726D62EEB80}" sibTransId="{703190CF-36CC-4638-8338-0BD3BE139CF0}"/>
    <dgm:cxn modelId="{D5A63FD3-C819-42B9-BD50-DEC2B34BBE6C}" srcId="{6EF035B6-C854-4702-A60C-A06867F8DABC}" destId="{741F33DE-2248-4F92-9A2B-9CCF22222F55}" srcOrd="5" destOrd="0" parTransId="{59BB303E-A5BE-4800-BC6F-10511CA6D384}" sibTransId="{951F5F9C-EF0B-4D78-9B4C-64BD67F416C0}"/>
    <dgm:cxn modelId="{649C81DF-9AA5-492A-B03E-CE634D5536EF}" type="presOf" srcId="{2F773B0D-DEC5-4A32-9486-5A15B71A5635}" destId="{38A493A9-4335-404B-A9D1-C855721C4F9D}" srcOrd="0" destOrd="0" presId="urn:microsoft.com/office/officeart/2018/2/layout/IconLabelDescriptionList"/>
    <dgm:cxn modelId="{8E5D6CF6-8B91-4112-9D1D-07F7DDFA3083}" srcId="{5EDBAA53-0C0A-4559-99A6-CD4B437711FD}" destId="{F487A0DD-DAE2-4A6E-B3C4-450EEF3529EF}" srcOrd="0" destOrd="0" parTransId="{001483D0-AAFA-4F48-A43B-1B5A9A6FF27B}" sibTransId="{23CD8F62-C40A-4593-BB9C-E387ED21C886}"/>
    <dgm:cxn modelId="{24684877-5535-4343-BD10-0DBB82487673}" type="presParOf" srcId="{6602BF32-6A93-4078-9289-AEDF9B842AD0}" destId="{A0DA2B93-7913-4619-A046-2D8C6978042F}" srcOrd="0" destOrd="0" presId="urn:microsoft.com/office/officeart/2018/2/layout/IconLabelDescriptionList"/>
    <dgm:cxn modelId="{7179FD53-8409-4C0E-83BC-28D71555E759}" type="presParOf" srcId="{A0DA2B93-7913-4619-A046-2D8C6978042F}" destId="{0BB7717A-C7F5-4C57-AB69-23FB201F210A}" srcOrd="0" destOrd="0" presId="urn:microsoft.com/office/officeart/2018/2/layout/IconLabelDescriptionList"/>
    <dgm:cxn modelId="{DD869DEB-BA76-40B3-8883-0A929C4775DD}" type="presParOf" srcId="{A0DA2B93-7913-4619-A046-2D8C6978042F}" destId="{8D05505D-CF5F-4287-B710-76F8B5655F60}" srcOrd="1" destOrd="0" presId="urn:microsoft.com/office/officeart/2018/2/layout/IconLabelDescriptionList"/>
    <dgm:cxn modelId="{7DC3C6C0-C2FF-4ACF-9EA4-4AA01F8FB330}" type="presParOf" srcId="{A0DA2B93-7913-4619-A046-2D8C6978042F}" destId="{9ACD2D41-57B9-4CF4-9AC9-E24E6CA95D70}" srcOrd="2" destOrd="0" presId="urn:microsoft.com/office/officeart/2018/2/layout/IconLabelDescriptionList"/>
    <dgm:cxn modelId="{7FD58D4C-1B14-4ED7-89EB-157AADC7E50C}" type="presParOf" srcId="{A0DA2B93-7913-4619-A046-2D8C6978042F}" destId="{F21E630E-D503-4DF7-9728-43EC8DF13F0D}" srcOrd="3" destOrd="0" presId="urn:microsoft.com/office/officeart/2018/2/layout/IconLabelDescriptionList"/>
    <dgm:cxn modelId="{FEBACAB9-6E9A-49C6-9EDD-365D74B152D1}" type="presParOf" srcId="{A0DA2B93-7913-4619-A046-2D8C6978042F}" destId="{C32D5D23-83CB-41F8-8F65-F380E9F0CBCC}" srcOrd="4" destOrd="0" presId="urn:microsoft.com/office/officeart/2018/2/layout/IconLabelDescriptionList"/>
    <dgm:cxn modelId="{DCBA1CDA-6872-4C7E-9078-DEB43EE5E138}" type="presParOf" srcId="{6602BF32-6A93-4078-9289-AEDF9B842AD0}" destId="{5DAFCB95-8899-49C0-A98A-5851F64AE845}" srcOrd="1" destOrd="0" presId="urn:microsoft.com/office/officeart/2018/2/layout/IconLabelDescriptionList"/>
    <dgm:cxn modelId="{944DE738-5B09-4A4E-A5F9-A49BCF652A57}" type="presParOf" srcId="{6602BF32-6A93-4078-9289-AEDF9B842AD0}" destId="{26B76705-DCB2-4E1F-ADA0-ABE2B5854E52}" srcOrd="2" destOrd="0" presId="urn:microsoft.com/office/officeart/2018/2/layout/IconLabelDescriptionList"/>
    <dgm:cxn modelId="{64066643-EF2C-421C-A357-314681EF4160}" type="presParOf" srcId="{26B76705-DCB2-4E1F-ADA0-ABE2B5854E52}" destId="{BBE01C04-5AAD-4185-B562-AAA9B900316F}" srcOrd="0" destOrd="0" presId="urn:microsoft.com/office/officeart/2018/2/layout/IconLabelDescriptionList"/>
    <dgm:cxn modelId="{0AE03F66-6BB3-40FE-98E1-5A3CA2E64F69}" type="presParOf" srcId="{26B76705-DCB2-4E1F-ADA0-ABE2B5854E52}" destId="{E6C19E35-AEB3-46A5-A5AF-429851451247}" srcOrd="1" destOrd="0" presId="urn:microsoft.com/office/officeart/2018/2/layout/IconLabelDescriptionList"/>
    <dgm:cxn modelId="{28F19DEB-D897-4D5F-93F7-DE370E042253}" type="presParOf" srcId="{26B76705-DCB2-4E1F-ADA0-ABE2B5854E52}" destId="{38A493A9-4335-404B-A9D1-C855721C4F9D}" srcOrd="2" destOrd="0" presId="urn:microsoft.com/office/officeart/2018/2/layout/IconLabelDescriptionList"/>
    <dgm:cxn modelId="{737BB1CF-857B-4A0A-BD54-F11D8393D946}" type="presParOf" srcId="{26B76705-DCB2-4E1F-ADA0-ABE2B5854E52}" destId="{30A698E8-C32F-482A-9C1E-747D4114DA53}" srcOrd="3" destOrd="0" presId="urn:microsoft.com/office/officeart/2018/2/layout/IconLabelDescriptionList"/>
    <dgm:cxn modelId="{CA24E6D5-94DC-45F1-83A4-F72BEDC527FF}" type="presParOf" srcId="{26B76705-DCB2-4E1F-ADA0-ABE2B5854E52}" destId="{CEE5E6BF-C4E6-4E11-97DA-5040F998F28F}" srcOrd="4" destOrd="0" presId="urn:microsoft.com/office/officeart/2018/2/layout/IconLabelDescriptionList"/>
    <dgm:cxn modelId="{6665394F-8AEA-4A7E-BA34-7E13ED8D7C4B}" type="presParOf" srcId="{6602BF32-6A93-4078-9289-AEDF9B842AD0}" destId="{C8D77D67-A90D-47E1-AA0D-DFD362CD5DFB}" srcOrd="3" destOrd="0" presId="urn:microsoft.com/office/officeart/2018/2/layout/IconLabelDescriptionList"/>
    <dgm:cxn modelId="{9D98B52D-3B15-430A-89A6-BFF0135A9776}" type="presParOf" srcId="{6602BF32-6A93-4078-9289-AEDF9B842AD0}" destId="{DA9FA25A-7FB0-4BC2-93D8-A29F74D8895C}" srcOrd="4" destOrd="0" presId="urn:microsoft.com/office/officeart/2018/2/layout/IconLabelDescriptionList"/>
    <dgm:cxn modelId="{AC7E27ED-20E3-4370-8E5A-1FE258271A9C}" type="presParOf" srcId="{DA9FA25A-7FB0-4BC2-93D8-A29F74D8895C}" destId="{5C754DCB-B218-4F60-8B46-584501F70F6E}" srcOrd="0" destOrd="0" presId="urn:microsoft.com/office/officeart/2018/2/layout/IconLabelDescriptionList"/>
    <dgm:cxn modelId="{FC781ACF-31E6-45D4-8250-0EEFEB5352C1}" type="presParOf" srcId="{DA9FA25A-7FB0-4BC2-93D8-A29F74D8895C}" destId="{CA19875C-EB78-4793-8AD3-A8269E0C139C}" srcOrd="1" destOrd="0" presId="urn:microsoft.com/office/officeart/2018/2/layout/IconLabelDescriptionList"/>
    <dgm:cxn modelId="{0FAD43E8-6086-440D-982E-DD0E141C3E58}" type="presParOf" srcId="{DA9FA25A-7FB0-4BC2-93D8-A29F74D8895C}" destId="{19DC5BFC-8AA8-41D2-A986-0C155229C6B2}" srcOrd="2" destOrd="0" presId="urn:microsoft.com/office/officeart/2018/2/layout/IconLabelDescriptionList"/>
    <dgm:cxn modelId="{A8A04407-B9C1-497D-B4E1-DCBC4CF4CB69}" type="presParOf" srcId="{DA9FA25A-7FB0-4BC2-93D8-A29F74D8895C}" destId="{E49ECFE5-C167-49FF-88F2-306313916B52}" srcOrd="3" destOrd="0" presId="urn:microsoft.com/office/officeart/2018/2/layout/IconLabelDescriptionList"/>
    <dgm:cxn modelId="{FE814337-B777-49D7-8F0A-4978B1A20C9D}" type="presParOf" srcId="{DA9FA25A-7FB0-4BC2-93D8-A29F74D8895C}" destId="{A842C87E-56F8-448A-8B92-B0C6ADD4D9CB}" srcOrd="4" destOrd="0" presId="urn:microsoft.com/office/officeart/2018/2/layout/IconLabelDescriptionList"/>
    <dgm:cxn modelId="{B43F0377-8EBC-432D-B856-084522A4A4AE}" type="presParOf" srcId="{6602BF32-6A93-4078-9289-AEDF9B842AD0}" destId="{22D55862-10CF-49B4-BEB1-8D098F5C1738}" srcOrd="5" destOrd="0" presId="urn:microsoft.com/office/officeart/2018/2/layout/IconLabelDescriptionList"/>
    <dgm:cxn modelId="{CDC3C17C-9F38-4C3B-9B8C-9E379CF4D042}" type="presParOf" srcId="{6602BF32-6A93-4078-9289-AEDF9B842AD0}" destId="{54C80AA5-035F-4E57-84CC-86AFAF1C12CF}" srcOrd="6" destOrd="0" presId="urn:microsoft.com/office/officeart/2018/2/layout/IconLabelDescriptionList"/>
    <dgm:cxn modelId="{98EC8F5C-9107-47DB-9E79-84F0B54E8489}" type="presParOf" srcId="{54C80AA5-035F-4E57-84CC-86AFAF1C12CF}" destId="{8A3A1747-7AB6-4024-80CA-15C22857A646}" srcOrd="0" destOrd="0" presId="urn:microsoft.com/office/officeart/2018/2/layout/IconLabelDescriptionList"/>
    <dgm:cxn modelId="{1C9390B8-A00A-46D4-B538-C843147B24EC}" type="presParOf" srcId="{54C80AA5-035F-4E57-84CC-86AFAF1C12CF}" destId="{305102CE-F169-4DA1-87ED-4ECD75736A74}" srcOrd="1" destOrd="0" presId="urn:microsoft.com/office/officeart/2018/2/layout/IconLabelDescriptionList"/>
    <dgm:cxn modelId="{67BD1BA6-E59D-4836-A717-3A27B47DBACF}" type="presParOf" srcId="{54C80AA5-035F-4E57-84CC-86AFAF1C12CF}" destId="{BC5062C4-9B0A-450E-86CF-9A3CB3588FAA}" srcOrd="2" destOrd="0" presId="urn:microsoft.com/office/officeart/2018/2/layout/IconLabelDescriptionList"/>
    <dgm:cxn modelId="{ABED6600-C8C2-44E6-B0F1-767428E78E8A}" type="presParOf" srcId="{54C80AA5-035F-4E57-84CC-86AFAF1C12CF}" destId="{F4992568-C640-4DC2-93FD-A11318290DEA}" srcOrd="3" destOrd="0" presId="urn:microsoft.com/office/officeart/2018/2/layout/IconLabelDescriptionList"/>
    <dgm:cxn modelId="{BD939104-109F-40C7-B1AC-8F3838AD8855}" type="presParOf" srcId="{54C80AA5-035F-4E57-84CC-86AFAF1C12CF}" destId="{BA01EB4D-3719-44E4-AC5F-A836AA868C44}" srcOrd="4" destOrd="0" presId="urn:microsoft.com/office/officeart/2018/2/layout/IconLabelDescriptionList"/>
    <dgm:cxn modelId="{6550D5CC-3B46-462A-8537-FB988D8C6008}" type="presParOf" srcId="{6602BF32-6A93-4078-9289-AEDF9B842AD0}" destId="{9EC3D507-3FA2-4D2E-AA59-B0A994664A07}" srcOrd="7" destOrd="0" presId="urn:microsoft.com/office/officeart/2018/2/layout/IconLabelDescriptionList"/>
    <dgm:cxn modelId="{5DEE23C3-0C9D-4809-A3DB-9834F7E8B1A4}" type="presParOf" srcId="{6602BF32-6A93-4078-9289-AEDF9B842AD0}" destId="{C712FB7C-6882-430E-8B89-528BC6B223BD}" srcOrd="8" destOrd="0" presId="urn:microsoft.com/office/officeart/2018/2/layout/IconLabelDescriptionList"/>
    <dgm:cxn modelId="{93CB9D14-F181-4B2E-9046-8CBCFA6E565F}" type="presParOf" srcId="{C712FB7C-6882-430E-8B89-528BC6B223BD}" destId="{CDF7114C-F3CC-4056-A364-EDD077137BBD}" srcOrd="0" destOrd="0" presId="urn:microsoft.com/office/officeart/2018/2/layout/IconLabelDescriptionList"/>
    <dgm:cxn modelId="{8975378A-5A74-482F-AF2D-FD0F0B4F7772}" type="presParOf" srcId="{C712FB7C-6882-430E-8B89-528BC6B223BD}" destId="{CD8AC068-1ECE-4768-8931-92D4647CCA1A}" srcOrd="1" destOrd="0" presId="urn:microsoft.com/office/officeart/2018/2/layout/IconLabelDescriptionList"/>
    <dgm:cxn modelId="{384F359B-74AA-4269-8FA2-32978612CBC5}" type="presParOf" srcId="{C712FB7C-6882-430E-8B89-528BC6B223BD}" destId="{29C891BB-BB12-4408-A86B-EB2D4FFCF73C}" srcOrd="2" destOrd="0" presId="urn:microsoft.com/office/officeart/2018/2/layout/IconLabelDescriptionList"/>
    <dgm:cxn modelId="{7B5B93E2-8271-433C-AAF5-24D725DF4BDF}" type="presParOf" srcId="{C712FB7C-6882-430E-8B89-528BC6B223BD}" destId="{1F27CBBB-DB64-451A-A72B-D69F6020FBC4}" srcOrd="3" destOrd="0" presId="urn:microsoft.com/office/officeart/2018/2/layout/IconLabelDescriptionList"/>
    <dgm:cxn modelId="{E5F9D54B-7C01-42FD-AFE9-8B2174BD3DA5}" type="presParOf" srcId="{C712FB7C-6882-430E-8B89-528BC6B223BD}" destId="{F6EF4B51-7179-463E-95D7-5256E5831987}" srcOrd="4" destOrd="0" presId="urn:microsoft.com/office/officeart/2018/2/layout/IconLabelDescriptionList"/>
    <dgm:cxn modelId="{88EFE364-6627-4E7B-92CE-D5F00FE044F4}" type="presParOf" srcId="{6602BF32-6A93-4078-9289-AEDF9B842AD0}" destId="{D7F8E616-3636-420E-913A-90C7EAB823E2}" srcOrd="9" destOrd="0" presId="urn:microsoft.com/office/officeart/2018/2/layout/IconLabelDescriptionList"/>
    <dgm:cxn modelId="{B55332F0-9182-4605-8C99-772FFA3F0C91}" type="presParOf" srcId="{6602BF32-6A93-4078-9289-AEDF9B842AD0}" destId="{F6CBDEF8-5505-4578-A1C9-5640345EE4B1}" srcOrd="10" destOrd="0" presId="urn:microsoft.com/office/officeart/2018/2/layout/IconLabelDescriptionList"/>
    <dgm:cxn modelId="{944D7164-8930-46E0-947D-73CE2B4E43BB}" type="presParOf" srcId="{F6CBDEF8-5505-4578-A1C9-5640345EE4B1}" destId="{4B2B0B03-3B64-4E49-B86C-606D8B2E8B78}" srcOrd="0" destOrd="0" presId="urn:microsoft.com/office/officeart/2018/2/layout/IconLabelDescriptionList"/>
    <dgm:cxn modelId="{82AE9E6C-C809-4A3F-A686-1E23211D9C9B}" type="presParOf" srcId="{F6CBDEF8-5505-4578-A1C9-5640345EE4B1}" destId="{F0C41954-F654-490A-8B47-233CCECD1C3C}" srcOrd="1" destOrd="0" presId="urn:microsoft.com/office/officeart/2018/2/layout/IconLabelDescriptionList"/>
    <dgm:cxn modelId="{DD59C431-83A9-4741-A6D0-0404DBB50742}" type="presParOf" srcId="{F6CBDEF8-5505-4578-A1C9-5640345EE4B1}" destId="{F4F273DE-C70E-479A-92D1-3C0F1861071E}" srcOrd="2" destOrd="0" presId="urn:microsoft.com/office/officeart/2018/2/layout/IconLabelDescriptionList"/>
    <dgm:cxn modelId="{393D4E3B-1094-4F95-B683-B6F5A3CC25FD}" type="presParOf" srcId="{F6CBDEF8-5505-4578-A1C9-5640345EE4B1}" destId="{9A573DEE-9096-49CC-B33E-948FA8C4B473}" srcOrd="3" destOrd="0" presId="urn:microsoft.com/office/officeart/2018/2/layout/IconLabelDescriptionList"/>
    <dgm:cxn modelId="{90A5769C-74FC-4875-B3BF-2C5160FAA998}" type="presParOf" srcId="{F6CBDEF8-5505-4578-A1C9-5640345EE4B1}" destId="{BCAC2DA5-E6CC-48AE-884E-9172AF390F11}"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8111B0-8F20-43B9-BFC2-02B600D2E5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8C01FEC-DF48-4206-9703-6BD4F588949B}">
      <dgm:prSet/>
      <dgm:spPr/>
      <dgm:t>
        <a:bodyPr/>
        <a:lstStyle/>
        <a:p>
          <a:r>
            <a:rPr lang="en-US"/>
            <a:t>No official support for VB or F#</a:t>
          </a:r>
        </a:p>
      </dgm:t>
    </dgm:pt>
    <dgm:pt modelId="{B7AC7D56-5BB1-4ECB-B7FB-4539E8663570}" type="parTrans" cxnId="{E250DE5F-D0A6-4A32-BBD2-A4760BFF4ED8}">
      <dgm:prSet/>
      <dgm:spPr/>
      <dgm:t>
        <a:bodyPr/>
        <a:lstStyle/>
        <a:p>
          <a:endParaRPr lang="en-US"/>
        </a:p>
      </dgm:t>
    </dgm:pt>
    <dgm:pt modelId="{13D3BB9D-D368-4858-A513-6096273E8A28}" type="sibTrans" cxnId="{E250DE5F-D0A6-4A32-BBD2-A4760BFF4ED8}">
      <dgm:prSet/>
      <dgm:spPr/>
      <dgm:t>
        <a:bodyPr/>
        <a:lstStyle/>
        <a:p>
          <a:endParaRPr lang="en-US"/>
        </a:p>
      </dgm:t>
    </dgm:pt>
    <dgm:pt modelId="{43ECBFA0-181E-46CF-945C-5F4F2821DD62}">
      <dgm:prSet/>
      <dgm:spPr/>
      <dgm:t>
        <a:bodyPr/>
        <a:lstStyle/>
        <a:p>
          <a:r>
            <a:rPr lang="en-US"/>
            <a:t>Third-Party solution</a:t>
          </a:r>
        </a:p>
      </dgm:t>
    </dgm:pt>
    <dgm:pt modelId="{9F059A5F-EA99-4DEA-8242-FCB0F1DFFEF7}" type="parTrans" cxnId="{8A358F5A-9106-4CE7-96DB-768156336838}">
      <dgm:prSet/>
      <dgm:spPr/>
      <dgm:t>
        <a:bodyPr/>
        <a:lstStyle/>
        <a:p>
          <a:endParaRPr lang="en-US"/>
        </a:p>
      </dgm:t>
    </dgm:pt>
    <dgm:pt modelId="{646E99E9-DEC8-4DE5-ABD7-AFC1069DC40D}" type="sibTrans" cxnId="{8A358F5A-9106-4CE7-96DB-768156336838}">
      <dgm:prSet/>
      <dgm:spPr/>
      <dgm:t>
        <a:bodyPr/>
        <a:lstStyle/>
        <a:p>
          <a:endParaRPr lang="en-US"/>
        </a:p>
      </dgm:t>
    </dgm:pt>
    <dgm:pt modelId="{8FDB45EB-B6D0-4561-A94E-95CEB367218F}">
      <dgm:prSet/>
      <dgm:spPr/>
      <dgm:t>
        <a:bodyPr/>
        <a:lstStyle/>
        <a:p>
          <a:r>
            <a:rPr lang="en-US"/>
            <a:t>Pay for Advanced Support from Engineering</a:t>
          </a:r>
        </a:p>
      </dgm:t>
    </dgm:pt>
    <dgm:pt modelId="{174A8CB6-16C3-46B9-B362-AE0241195D77}" type="parTrans" cxnId="{D5FA20B1-3CC5-49BF-92F9-70FDA4FF6DFE}">
      <dgm:prSet/>
      <dgm:spPr/>
      <dgm:t>
        <a:bodyPr/>
        <a:lstStyle/>
        <a:p>
          <a:endParaRPr lang="en-US"/>
        </a:p>
      </dgm:t>
    </dgm:pt>
    <dgm:pt modelId="{20AA7782-9369-4619-861E-5CB81B7762ED}" type="sibTrans" cxnId="{D5FA20B1-3CC5-49BF-92F9-70FDA4FF6DFE}">
      <dgm:prSet/>
      <dgm:spPr/>
      <dgm:t>
        <a:bodyPr/>
        <a:lstStyle/>
        <a:p>
          <a:endParaRPr lang="en-US"/>
        </a:p>
      </dgm:t>
    </dgm:pt>
    <dgm:pt modelId="{6AD49057-3D04-4310-949E-EC363B928C6C}">
      <dgm:prSet/>
      <dgm:spPr/>
      <dgm:t>
        <a:bodyPr/>
        <a:lstStyle/>
        <a:p>
          <a:r>
            <a:rPr lang="en-US"/>
            <a:t>No XAML designer (use Hot Reload)</a:t>
          </a:r>
        </a:p>
      </dgm:t>
    </dgm:pt>
    <dgm:pt modelId="{C457BBFF-48F1-4195-ADD8-395957650988}" type="parTrans" cxnId="{056F8F84-CBC7-4D1F-9091-EABB05D6398D}">
      <dgm:prSet/>
      <dgm:spPr/>
      <dgm:t>
        <a:bodyPr/>
        <a:lstStyle/>
        <a:p>
          <a:endParaRPr lang="en-US"/>
        </a:p>
      </dgm:t>
    </dgm:pt>
    <dgm:pt modelId="{BA8B88A2-AAAF-45D8-89C5-557CE13C8C57}" type="sibTrans" cxnId="{056F8F84-CBC7-4D1F-9091-EABB05D6398D}">
      <dgm:prSet/>
      <dgm:spPr/>
      <dgm:t>
        <a:bodyPr/>
        <a:lstStyle/>
        <a:p>
          <a:endParaRPr lang="en-US"/>
        </a:p>
      </dgm:t>
    </dgm:pt>
    <dgm:pt modelId="{B5365E39-6490-4858-A8E8-84E4B55770D7}">
      <dgm:prSet/>
      <dgm:spPr/>
      <dgm:t>
        <a:bodyPr/>
        <a:lstStyle/>
        <a:p>
          <a:r>
            <a:rPr lang="en-US"/>
            <a:t>Some platform-specific code required for native features</a:t>
          </a:r>
        </a:p>
      </dgm:t>
    </dgm:pt>
    <dgm:pt modelId="{F545AA30-C7CE-430E-90DA-B8FDE275A232}" type="parTrans" cxnId="{CC42C540-A395-4ED7-B7AB-5D4222C58590}">
      <dgm:prSet/>
      <dgm:spPr/>
      <dgm:t>
        <a:bodyPr/>
        <a:lstStyle/>
        <a:p>
          <a:endParaRPr lang="en-US"/>
        </a:p>
      </dgm:t>
    </dgm:pt>
    <dgm:pt modelId="{4A8A5517-F6D0-4392-8412-5AEB082DD757}" type="sibTrans" cxnId="{CC42C540-A395-4ED7-B7AB-5D4222C58590}">
      <dgm:prSet/>
      <dgm:spPr/>
      <dgm:t>
        <a:bodyPr/>
        <a:lstStyle/>
        <a:p>
          <a:endParaRPr lang="en-US"/>
        </a:p>
      </dgm:t>
    </dgm:pt>
    <dgm:pt modelId="{5A11D520-BE4C-4CE8-8915-719A9CC58650}">
      <dgm:prSet/>
      <dgm:spPr/>
      <dgm:t>
        <a:bodyPr/>
        <a:lstStyle/>
        <a:p>
          <a:r>
            <a:rPr lang="en-US"/>
            <a:t>Not as performant as native apps</a:t>
          </a:r>
        </a:p>
      </dgm:t>
    </dgm:pt>
    <dgm:pt modelId="{9870073B-EA11-4210-ABDD-3DFE9CB1586A}" type="parTrans" cxnId="{598C68F4-9CA5-468A-8F14-9B39FE8F7E3F}">
      <dgm:prSet/>
      <dgm:spPr/>
      <dgm:t>
        <a:bodyPr/>
        <a:lstStyle/>
        <a:p>
          <a:endParaRPr lang="en-US"/>
        </a:p>
      </dgm:t>
    </dgm:pt>
    <dgm:pt modelId="{97573CA5-3881-4751-AABF-82D78193F1D8}" type="sibTrans" cxnId="{598C68F4-9CA5-468A-8F14-9B39FE8F7E3F}">
      <dgm:prSet/>
      <dgm:spPr/>
      <dgm:t>
        <a:bodyPr/>
        <a:lstStyle/>
        <a:p>
          <a:endParaRPr lang="en-US"/>
        </a:p>
      </dgm:t>
    </dgm:pt>
    <dgm:pt modelId="{7E20448C-2A36-744E-BED5-8672B338CA52}" type="pres">
      <dgm:prSet presAssocID="{438111B0-8F20-43B9-BFC2-02B600D2E5C5}" presName="linear" presStyleCnt="0">
        <dgm:presLayoutVars>
          <dgm:animLvl val="lvl"/>
          <dgm:resizeHandles val="exact"/>
        </dgm:presLayoutVars>
      </dgm:prSet>
      <dgm:spPr/>
    </dgm:pt>
    <dgm:pt modelId="{B3F63C70-BF8F-A44B-81F0-18F7E050F8C8}" type="pres">
      <dgm:prSet presAssocID="{D8C01FEC-DF48-4206-9703-6BD4F588949B}" presName="parentText" presStyleLbl="node1" presStyleIdx="0" presStyleCnt="6">
        <dgm:presLayoutVars>
          <dgm:chMax val="0"/>
          <dgm:bulletEnabled val="1"/>
        </dgm:presLayoutVars>
      </dgm:prSet>
      <dgm:spPr/>
    </dgm:pt>
    <dgm:pt modelId="{13D04C33-677F-ED42-8F43-B686A26B74AE}" type="pres">
      <dgm:prSet presAssocID="{13D3BB9D-D368-4858-A513-6096273E8A28}" presName="spacer" presStyleCnt="0"/>
      <dgm:spPr/>
    </dgm:pt>
    <dgm:pt modelId="{E2921785-88BB-E14E-9803-8D30302B7423}" type="pres">
      <dgm:prSet presAssocID="{43ECBFA0-181E-46CF-945C-5F4F2821DD62}" presName="parentText" presStyleLbl="node1" presStyleIdx="1" presStyleCnt="6">
        <dgm:presLayoutVars>
          <dgm:chMax val="0"/>
          <dgm:bulletEnabled val="1"/>
        </dgm:presLayoutVars>
      </dgm:prSet>
      <dgm:spPr/>
    </dgm:pt>
    <dgm:pt modelId="{EB798966-F5D1-4D4F-9388-22A24606B118}" type="pres">
      <dgm:prSet presAssocID="{646E99E9-DEC8-4DE5-ABD7-AFC1069DC40D}" presName="spacer" presStyleCnt="0"/>
      <dgm:spPr/>
    </dgm:pt>
    <dgm:pt modelId="{91E9D20B-317F-054E-B738-CD750FEBC277}" type="pres">
      <dgm:prSet presAssocID="{8FDB45EB-B6D0-4561-A94E-95CEB367218F}" presName="parentText" presStyleLbl="node1" presStyleIdx="2" presStyleCnt="6">
        <dgm:presLayoutVars>
          <dgm:chMax val="0"/>
          <dgm:bulletEnabled val="1"/>
        </dgm:presLayoutVars>
      </dgm:prSet>
      <dgm:spPr/>
    </dgm:pt>
    <dgm:pt modelId="{80D4B10F-0A19-9142-A1E3-AF97ECFB6AB5}" type="pres">
      <dgm:prSet presAssocID="{20AA7782-9369-4619-861E-5CB81B7762ED}" presName="spacer" presStyleCnt="0"/>
      <dgm:spPr/>
    </dgm:pt>
    <dgm:pt modelId="{932A6902-7E01-8F4C-91B8-312713E62B0A}" type="pres">
      <dgm:prSet presAssocID="{6AD49057-3D04-4310-949E-EC363B928C6C}" presName="parentText" presStyleLbl="node1" presStyleIdx="3" presStyleCnt="6">
        <dgm:presLayoutVars>
          <dgm:chMax val="0"/>
          <dgm:bulletEnabled val="1"/>
        </dgm:presLayoutVars>
      </dgm:prSet>
      <dgm:spPr/>
    </dgm:pt>
    <dgm:pt modelId="{81F1297E-FF9D-A945-AA6C-7E6E8029ACD3}" type="pres">
      <dgm:prSet presAssocID="{BA8B88A2-AAAF-45D8-89C5-557CE13C8C57}" presName="spacer" presStyleCnt="0"/>
      <dgm:spPr/>
    </dgm:pt>
    <dgm:pt modelId="{64DD5515-87B9-AA4A-8B6E-1086D1B81281}" type="pres">
      <dgm:prSet presAssocID="{B5365E39-6490-4858-A8E8-84E4B55770D7}" presName="parentText" presStyleLbl="node1" presStyleIdx="4" presStyleCnt="6">
        <dgm:presLayoutVars>
          <dgm:chMax val="0"/>
          <dgm:bulletEnabled val="1"/>
        </dgm:presLayoutVars>
      </dgm:prSet>
      <dgm:spPr/>
    </dgm:pt>
    <dgm:pt modelId="{5AA4AA1C-C5C3-964C-84EA-7640B0E205A9}" type="pres">
      <dgm:prSet presAssocID="{4A8A5517-F6D0-4392-8412-5AEB082DD757}" presName="spacer" presStyleCnt="0"/>
      <dgm:spPr/>
    </dgm:pt>
    <dgm:pt modelId="{3FDF7729-6402-C54A-A344-C0058AC95CD2}" type="pres">
      <dgm:prSet presAssocID="{5A11D520-BE4C-4CE8-8915-719A9CC58650}" presName="parentText" presStyleLbl="node1" presStyleIdx="5" presStyleCnt="6">
        <dgm:presLayoutVars>
          <dgm:chMax val="0"/>
          <dgm:bulletEnabled val="1"/>
        </dgm:presLayoutVars>
      </dgm:prSet>
      <dgm:spPr/>
    </dgm:pt>
  </dgm:ptLst>
  <dgm:cxnLst>
    <dgm:cxn modelId="{E0A05903-8E3A-2949-A25F-EEBD23B99D48}" type="presOf" srcId="{5A11D520-BE4C-4CE8-8915-719A9CC58650}" destId="{3FDF7729-6402-C54A-A344-C0058AC95CD2}" srcOrd="0" destOrd="0" presId="urn:microsoft.com/office/officeart/2005/8/layout/vList2"/>
    <dgm:cxn modelId="{D9E98036-0155-4342-BCA0-3E8A9B930861}" type="presOf" srcId="{B5365E39-6490-4858-A8E8-84E4B55770D7}" destId="{64DD5515-87B9-AA4A-8B6E-1086D1B81281}" srcOrd="0" destOrd="0" presId="urn:microsoft.com/office/officeart/2005/8/layout/vList2"/>
    <dgm:cxn modelId="{CC42C540-A395-4ED7-B7AB-5D4222C58590}" srcId="{438111B0-8F20-43B9-BFC2-02B600D2E5C5}" destId="{B5365E39-6490-4858-A8E8-84E4B55770D7}" srcOrd="4" destOrd="0" parTransId="{F545AA30-C7CE-430E-90DA-B8FDE275A232}" sibTransId="{4A8A5517-F6D0-4392-8412-5AEB082DD757}"/>
    <dgm:cxn modelId="{E250DE5F-D0A6-4A32-BBD2-A4760BFF4ED8}" srcId="{438111B0-8F20-43B9-BFC2-02B600D2E5C5}" destId="{D8C01FEC-DF48-4206-9703-6BD4F588949B}" srcOrd="0" destOrd="0" parTransId="{B7AC7D56-5BB1-4ECB-B7FB-4539E8663570}" sibTransId="{13D3BB9D-D368-4858-A513-6096273E8A28}"/>
    <dgm:cxn modelId="{7360A470-161B-3D4F-BD9F-339D5C448F23}" type="presOf" srcId="{6AD49057-3D04-4310-949E-EC363B928C6C}" destId="{932A6902-7E01-8F4C-91B8-312713E62B0A}" srcOrd="0" destOrd="0" presId="urn:microsoft.com/office/officeart/2005/8/layout/vList2"/>
    <dgm:cxn modelId="{BA08EE54-63B2-7545-A8A8-D99BCA9A7BD9}" type="presOf" srcId="{438111B0-8F20-43B9-BFC2-02B600D2E5C5}" destId="{7E20448C-2A36-744E-BED5-8672B338CA52}" srcOrd="0" destOrd="0" presId="urn:microsoft.com/office/officeart/2005/8/layout/vList2"/>
    <dgm:cxn modelId="{8A358F5A-9106-4CE7-96DB-768156336838}" srcId="{438111B0-8F20-43B9-BFC2-02B600D2E5C5}" destId="{43ECBFA0-181E-46CF-945C-5F4F2821DD62}" srcOrd="1" destOrd="0" parTransId="{9F059A5F-EA99-4DEA-8242-FCB0F1DFFEF7}" sibTransId="{646E99E9-DEC8-4DE5-ABD7-AFC1069DC40D}"/>
    <dgm:cxn modelId="{056F8F84-CBC7-4D1F-9091-EABB05D6398D}" srcId="{438111B0-8F20-43B9-BFC2-02B600D2E5C5}" destId="{6AD49057-3D04-4310-949E-EC363B928C6C}" srcOrd="3" destOrd="0" parTransId="{C457BBFF-48F1-4195-ADD8-395957650988}" sibTransId="{BA8B88A2-AAAF-45D8-89C5-557CE13C8C57}"/>
    <dgm:cxn modelId="{0288D48A-E767-CD48-81E8-510AFE78B2ED}" type="presOf" srcId="{43ECBFA0-181E-46CF-945C-5F4F2821DD62}" destId="{E2921785-88BB-E14E-9803-8D30302B7423}" srcOrd="0" destOrd="0" presId="urn:microsoft.com/office/officeart/2005/8/layout/vList2"/>
    <dgm:cxn modelId="{E74EA9A4-0386-A146-80B4-48BA4E6BC6A1}" type="presOf" srcId="{8FDB45EB-B6D0-4561-A94E-95CEB367218F}" destId="{91E9D20B-317F-054E-B738-CD750FEBC277}" srcOrd="0" destOrd="0" presId="urn:microsoft.com/office/officeart/2005/8/layout/vList2"/>
    <dgm:cxn modelId="{D5FA20B1-3CC5-49BF-92F9-70FDA4FF6DFE}" srcId="{438111B0-8F20-43B9-BFC2-02B600D2E5C5}" destId="{8FDB45EB-B6D0-4561-A94E-95CEB367218F}" srcOrd="2" destOrd="0" parTransId="{174A8CB6-16C3-46B9-B362-AE0241195D77}" sibTransId="{20AA7782-9369-4619-861E-5CB81B7762ED}"/>
    <dgm:cxn modelId="{598C68F4-9CA5-468A-8F14-9B39FE8F7E3F}" srcId="{438111B0-8F20-43B9-BFC2-02B600D2E5C5}" destId="{5A11D520-BE4C-4CE8-8915-719A9CC58650}" srcOrd="5" destOrd="0" parTransId="{9870073B-EA11-4210-ABDD-3DFE9CB1586A}" sibTransId="{97573CA5-3881-4751-AABF-82D78193F1D8}"/>
    <dgm:cxn modelId="{C0554FF7-FB3B-2A40-9AFE-4F81E90A2F13}" type="presOf" srcId="{D8C01FEC-DF48-4206-9703-6BD4F588949B}" destId="{B3F63C70-BF8F-A44B-81F0-18F7E050F8C8}" srcOrd="0" destOrd="0" presId="urn:microsoft.com/office/officeart/2005/8/layout/vList2"/>
    <dgm:cxn modelId="{BABD4E8B-B096-EE46-A0EA-31C45A7C9B84}" type="presParOf" srcId="{7E20448C-2A36-744E-BED5-8672B338CA52}" destId="{B3F63C70-BF8F-A44B-81F0-18F7E050F8C8}" srcOrd="0" destOrd="0" presId="urn:microsoft.com/office/officeart/2005/8/layout/vList2"/>
    <dgm:cxn modelId="{70E496A7-8006-1F47-BA90-2A1D2D469696}" type="presParOf" srcId="{7E20448C-2A36-744E-BED5-8672B338CA52}" destId="{13D04C33-677F-ED42-8F43-B686A26B74AE}" srcOrd="1" destOrd="0" presId="urn:microsoft.com/office/officeart/2005/8/layout/vList2"/>
    <dgm:cxn modelId="{DBF8E273-DF66-204B-8987-82A0E8C52F27}" type="presParOf" srcId="{7E20448C-2A36-744E-BED5-8672B338CA52}" destId="{E2921785-88BB-E14E-9803-8D30302B7423}" srcOrd="2" destOrd="0" presId="urn:microsoft.com/office/officeart/2005/8/layout/vList2"/>
    <dgm:cxn modelId="{6F33DAEB-0D6B-154B-94FA-5B7817DF568D}" type="presParOf" srcId="{7E20448C-2A36-744E-BED5-8672B338CA52}" destId="{EB798966-F5D1-4D4F-9388-22A24606B118}" srcOrd="3" destOrd="0" presId="urn:microsoft.com/office/officeart/2005/8/layout/vList2"/>
    <dgm:cxn modelId="{17963F57-B60D-C74E-8103-5B10E8398F98}" type="presParOf" srcId="{7E20448C-2A36-744E-BED5-8672B338CA52}" destId="{91E9D20B-317F-054E-B738-CD750FEBC277}" srcOrd="4" destOrd="0" presId="urn:microsoft.com/office/officeart/2005/8/layout/vList2"/>
    <dgm:cxn modelId="{91259076-F1B1-8C40-A1BA-2DC885ED8E2C}" type="presParOf" srcId="{7E20448C-2A36-744E-BED5-8672B338CA52}" destId="{80D4B10F-0A19-9142-A1E3-AF97ECFB6AB5}" srcOrd="5" destOrd="0" presId="urn:microsoft.com/office/officeart/2005/8/layout/vList2"/>
    <dgm:cxn modelId="{B1B68CC0-07DE-C743-88B2-658C6F7EE45F}" type="presParOf" srcId="{7E20448C-2A36-744E-BED5-8672B338CA52}" destId="{932A6902-7E01-8F4C-91B8-312713E62B0A}" srcOrd="6" destOrd="0" presId="urn:microsoft.com/office/officeart/2005/8/layout/vList2"/>
    <dgm:cxn modelId="{FEE90A3A-B710-9048-98A6-1C16B7AF83FE}" type="presParOf" srcId="{7E20448C-2A36-744E-BED5-8672B338CA52}" destId="{81F1297E-FF9D-A945-AA6C-7E6E8029ACD3}" srcOrd="7" destOrd="0" presId="urn:microsoft.com/office/officeart/2005/8/layout/vList2"/>
    <dgm:cxn modelId="{19465838-3B25-CD49-BCA8-E923E86B80A9}" type="presParOf" srcId="{7E20448C-2A36-744E-BED5-8672B338CA52}" destId="{64DD5515-87B9-AA4A-8B6E-1086D1B81281}" srcOrd="8" destOrd="0" presId="urn:microsoft.com/office/officeart/2005/8/layout/vList2"/>
    <dgm:cxn modelId="{64A742FC-A610-6F48-B2CD-FC9A2C6CD51D}" type="presParOf" srcId="{7E20448C-2A36-744E-BED5-8672B338CA52}" destId="{5AA4AA1C-C5C3-964C-84EA-7640B0E205A9}" srcOrd="9" destOrd="0" presId="urn:microsoft.com/office/officeart/2005/8/layout/vList2"/>
    <dgm:cxn modelId="{6BADC9F4-F176-2243-8917-46715D949096}" type="presParOf" srcId="{7E20448C-2A36-744E-BED5-8672B338CA52}" destId="{3FDF7729-6402-C54A-A344-C0058AC95CD2}"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289DAA-F398-42E6-A074-57E7DF5DF190}"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BE139A7E-B61B-4899-8C5E-897D45107202}">
      <dgm:prSet/>
      <dgm:spPr/>
      <dgm:t>
        <a:bodyPr/>
        <a:lstStyle/>
        <a:p>
          <a:r>
            <a:rPr lang="en-US"/>
            <a:t>Programming Language</a:t>
          </a:r>
        </a:p>
      </dgm:t>
    </dgm:pt>
    <dgm:pt modelId="{965958E5-566A-4F9D-A528-FAAC80653E19}" type="parTrans" cxnId="{E588D051-59D2-48DA-BF22-EA2C8EDB435F}">
      <dgm:prSet/>
      <dgm:spPr/>
      <dgm:t>
        <a:bodyPr/>
        <a:lstStyle/>
        <a:p>
          <a:endParaRPr lang="en-US"/>
        </a:p>
      </dgm:t>
    </dgm:pt>
    <dgm:pt modelId="{BEE2B3C5-940A-411F-92E2-86A669A23BA7}" type="sibTrans" cxnId="{E588D051-59D2-48DA-BF22-EA2C8EDB435F}">
      <dgm:prSet/>
      <dgm:spPr/>
      <dgm:t>
        <a:bodyPr/>
        <a:lstStyle/>
        <a:p>
          <a:endParaRPr lang="en-US"/>
        </a:p>
      </dgm:t>
    </dgm:pt>
    <dgm:pt modelId="{0730DF48-B4D3-44AD-92C9-B7E23128DC2A}">
      <dgm:prSet/>
      <dgm:spPr/>
      <dgm:t>
        <a:bodyPr/>
        <a:lstStyle/>
        <a:p>
          <a:r>
            <a:rPr lang="en-US"/>
            <a:t>UI Framework</a:t>
          </a:r>
        </a:p>
      </dgm:t>
    </dgm:pt>
    <dgm:pt modelId="{82DC1657-BD93-4D4F-B012-56CB3B81ED1D}" type="parTrans" cxnId="{B7D4E5EB-8D2F-40CE-9215-D5BD581F124F}">
      <dgm:prSet/>
      <dgm:spPr/>
      <dgm:t>
        <a:bodyPr/>
        <a:lstStyle/>
        <a:p>
          <a:endParaRPr lang="en-US"/>
        </a:p>
      </dgm:t>
    </dgm:pt>
    <dgm:pt modelId="{9F2272E4-E273-4991-B8BD-4CA82B2DD8C9}" type="sibTrans" cxnId="{B7D4E5EB-8D2F-40CE-9215-D5BD581F124F}">
      <dgm:prSet/>
      <dgm:spPr/>
      <dgm:t>
        <a:bodyPr/>
        <a:lstStyle/>
        <a:p>
          <a:endParaRPr lang="en-US"/>
        </a:p>
      </dgm:t>
    </dgm:pt>
    <dgm:pt modelId="{DF16F36B-CFEA-4C61-9921-7C01B91CF7CF}">
      <dgm:prSet/>
      <dgm:spPr/>
      <dgm:t>
        <a:bodyPr/>
        <a:lstStyle/>
        <a:p>
          <a:r>
            <a:rPr lang="en-US"/>
            <a:t>Drag &amp; Drop Designer</a:t>
          </a:r>
        </a:p>
      </dgm:t>
    </dgm:pt>
    <dgm:pt modelId="{5467D73B-03F3-4738-8061-1B94985D66A7}" type="parTrans" cxnId="{9BA4ACAD-6B6B-48A3-942B-754A34B502B1}">
      <dgm:prSet/>
      <dgm:spPr/>
      <dgm:t>
        <a:bodyPr/>
        <a:lstStyle/>
        <a:p>
          <a:endParaRPr lang="en-US"/>
        </a:p>
      </dgm:t>
    </dgm:pt>
    <dgm:pt modelId="{C4441995-A42D-4B9E-A936-B065FDC0661C}" type="sibTrans" cxnId="{9BA4ACAD-6B6B-48A3-942B-754A34B502B1}">
      <dgm:prSet/>
      <dgm:spPr/>
      <dgm:t>
        <a:bodyPr/>
        <a:lstStyle/>
        <a:p>
          <a:endParaRPr lang="en-US"/>
        </a:p>
      </dgm:t>
    </dgm:pt>
    <dgm:pt modelId="{32454D7E-F71D-4DA0-94DE-C36C360D2E92}">
      <dgm:prSet/>
      <dgm:spPr/>
      <dgm:t>
        <a:bodyPr/>
        <a:lstStyle/>
        <a:p>
          <a:r>
            <a:rPr lang="en-US"/>
            <a:t>UI Design Language</a:t>
          </a:r>
        </a:p>
      </dgm:t>
    </dgm:pt>
    <dgm:pt modelId="{B0A09975-9E55-4DE8-A5A8-FEE5B57F5E89}" type="parTrans" cxnId="{2F5B0EA9-DDCD-42B4-BE0E-3C8D646D89A8}">
      <dgm:prSet/>
      <dgm:spPr/>
      <dgm:t>
        <a:bodyPr/>
        <a:lstStyle/>
        <a:p>
          <a:endParaRPr lang="en-US"/>
        </a:p>
      </dgm:t>
    </dgm:pt>
    <dgm:pt modelId="{E145DD9E-39B3-4A90-A717-E0CA492453BC}" type="sibTrans" cxnId="{2F5B0EA9-DDCD-42B4-BE0E-3C8D646D89A8}">
      <dgm:prSet/>
      <dgm:spPr/>
      <dgm:t>
        <a:bodyPr/>
        <a:lstStyle/>
        <a:p>
          <a:endParaRPr lang="en-US"/>
        </a:p>
      </dgm:t>
    </dgm:pt>
    <dgm:pt modelId="{355B411D-EBFC-4D87-AAD6-B1D4D4B3CF56}">
      <dgm:prSet/>
      <dgm:spPr/>
      <dgm:t>
        <a:bodyPr/>
        <a:lstStyle/>
        <a:p>
          <a:r>
            <a:rPr lang="en-US"/>
            <a:t>.NET Support</a:t>
          </a:r>
        </a:p>
      </dgm:t>
    </dgm:pt>
    <dgm:pt modelId="{6E8F1A1D-3341-4696-BD21-60CDC03EDE94}" type="parTrans" cxnId="{5047B7F0-D920-4FE8-8588-20FC3E374113}">
      <dgm:prSet/>
      <dgm:spPr/>
      <dgm:t>
        <a:bodyPr/>
        <a:lstStyle/>
        <a:p>
          <a:endParaRPr lang="en-US"/>
        </a:p>
      </dgm:t>
    </dgm:pt>
    <dgm:pt modelId="{CAD13DA6-4F97-4B88-9179-AA8C79553036}" type="sibTrans" cxnId="{5047B7F0-D920-4FE8-8588-20FC3E374113}">
      <dgm:prSet/>
      <dgm:spPr/>
      <dgm:t>
        <a:bodyPr/>
        <a:lstStyle/>
        <a:p>
          <a:endParaRPr lang="en-US"/>
        </a:p>
      </dgm:t>
    </dgm:pt>
    <dgm:pt modelId="{9B6C6BD9-808E-45AD-89D0-67E46BB2FE78}">
      <dgm:prSet/>
      <dgm:spPr/>
      <dgm:t>
        <a:bodyPr/>
        <a:lstStyle/>
        <a:p>
          <a:r>
            <a:rPr lang="en-US"/>
            <a:t>Legacy Windows Support</a:t>
          </a:r>
        </a:p>
      </dgm:t>
    </dgm:pt>
    <dgm:pt modelId="{D55BDC9C-406A-4D44-BA80-3B3F33294633}" type="parTrans" cxnId="{E08FF7EE-B7B0-4132-AFD8-B5DBE3D2C8F3}">
      <dgm:prSet/>
      <dgm:spPr/>
      <dgm:t>
        <a:bodyPr/>
        <a:lstStyle/>
        <a:p>
          <a:endParaRPr lang="en-US"/>
        </a:p>
      </dgm:t>
    </dgm:pt>
    <dgm:pt modelId="{2091749E-1CDB-46AE-8B5D-3D9C8C5D68AB}" type="sibTrans" cxnId="{E08FF7EE-B7B0-4132-AFD8-B5DBE3D2C8F3}">
      <dgm:prSet/>
      <dgm:spPr/>
      <dgm:t>
        <a:bodyPr/>
        <a:lstStyle/>
        <a:p>
          <a:endParaRPr lang="en-US"/>
        </a:p>
      </dgm:t>
    </dgm:pt>
    <dgm:pt modelId="{DD251BDE-544A-4B17-AA68-12BBEEBD43AE}">
      <dgm:prSet/>
      <dgm:spPr/>
      <dgm:t>
        <a:bodyPr/>
        <a:lstStyle/>
        <a:p>
          <a:r>
            <a:rPr lang="en-US"/>
            <a:t>Touch Support</a:t>
          </a:r>
        </a:p>
      </dgm:t>
    </dgm:pt>
    <dgm:pt modelId="{A7ECBE22-AE10-4654-9642-7FB6268EC194}" type="parTrans" cxnId="{71FCAFBC-37A7-474D-A528-F57DBCBF001B}">
      <dgm:prSet/>
      <dgm:spPr/>
      <dgm:t>
        <a:bodyPr/>
        <a:lstStyle/>
        <a:p>
          <a:endParaRPr lang="en-US"/>
        </a:p>
      </dgm:t>
    </dgm:pt>
    <dgm:pt modelId="{09F036CF-E216-43CE-AD94-44312E8B46BA}" type="sibTrans" cxnId="{71FCAFBC-37A7-474D-A528-F57DBCBF001B}">
      <dgm:prSet/>
      <dgm:spPr/>
      <dgm:t>
        <a:bodyPr/>
        <a:lstStyle/>
        <a:p>
          <a:endParaRPr lang="en-US"/>
        </a:p>
      </dgm:t>
    </dgm:pt>
    <dgm:pt modelId="{4144FE69-D6EA-409F-B07C-F57E88F79601}">
      <dgm:prSet/>
      <dgm:spPr/>
      <dgm:t>
        <a:bodyPr/>
        <a:lstStyle/>
        <a:p>
          <a:r>
            <a:rPr lang="en-US"/>
            <a:t>Cross Platform Options</a:t>
          </a:r>
        </a:p>
      </dgm:t>
    </dgm:pt>
    <dgm:pt modelId="{76631A94-25E5-4E59-89B7-1D257479D0DA}" type="parTrans" cxnId="{852B6885-4664-4AA4-8A3E-2186F38E879A}">
      <dgm:prSet/>
      <dgm:spPr/>
      <dgm:t>
        <a:bodyPr/>
        <a:lstStyle/>
        <a:p>
          <a:endParaRPr lang="en-US"/>
        </a:p>
      </dgm:t>
    </dgm:pt>
    <dgm:pt modelId="{2D749D13-1E00-4C12-AA54-7AB4DE8D4218}" type="sibTrans" cxnId="{852B6885-4664-4AA4-8A3E-2186F38E879A}">
      <dgm:prSet/>
      <dgm:spPr/>
      <dgm:t>
        <a:bodyPr/>
        <a:lstStyle/>
        <a:p>
          <a:endParaRPr lang="en-US"/>
        </a:p>
      </dgm:t>
    </dgm:pt>
    <dgm:pt modelId="{1A0CB261-2618-4C2A-9390-56A689A5980B}">
      <dgm:prSet/>
      <dgm:spPr/>
      <dgm:t>
        <a:bodyPr/>
        <a:lstStyle/>
        <a:p>
          <a:r>
            <a:rPr lang="en-US"/>
            <a:t>Long Term Support Options</a:t>
          </a:r>
        </a:p>
      </dgm:t>
    </dgm:pt>
    <dgm:pt modelId="{1690676B-880F-42F1-B60E-CFD39D33E3D9}" type="parTrans" cxnId="{763D385A-C32D-4B32-A432-F9680485EBD7}">
      <dgm:prSet/>
      <dgm:spPr/>
      <dgm:t>
        <a:bodyPr/>
        <a:lstStyle/>
        <a:p>
          <a:endParaRPr lang="en-US"/>
        </a:p>
      </dgm:t>
    </dgm:pt>
    <dgm:pt modelId="{A3769EF9-A799-41F0-8D3C-C4CB97F1AEB3}" type="sibTrans" cxnId="{763D385A-C32D-4B32-A432-F9680485EBD7}">
      <dgm:prSet/>
      <dgm:spPr/>
      <dgm:t>
        <a:bodyPr/>
        <a:lstStyle/>
        <a:p>
          <a:endParaRPr lang="en-US"/>
        </a:p>
      </dgm:t>
    </dgm:pt>
    <dgm:pt modelId="{FB06C9C2-A008-4C33-B685-0C462F305131}">
      <dgm:prSet/>
      <dgm:spPr/>
      <dgm:t>
        <a:bodyPr/>
        <a:lstStyle/>
        <a:p>
          <a:r>
            <a:rPr lang="en-US"/>
            <a:t>Current Features and Public Roadmap</a:t>
          </a:r>
        </a:p>
      </dgm:t>
    </dgm:pt>
    <dgm:pt modelId="{0D716FC0-E7C8-47C1-806A-569E22CFDE98}" type="parTrans" cxnId="{9A80DA7B-3DC8-4FB3-A48D-C1405F8C2A8D}">
      <dgm:prSet/>
      <dgm:spPr/>
      <dgm:t>
        <a:bodyPr/>
        <a:lstStyle/>
        <a:p>
          <a:endParaRPr lang="en-US"/>
        </a:p>
      </dgm:t>
    </dgm:pt>
    <dgm:pt modelId="{855CF2DD-B679-43B9-B9EA-9AAF6A577365}" type="sibTrans" cxnId="{9A80DA7B-3DC8-4FB3-A48D-C1405F8C2A8D}">
      <dgm:prSet/>
      <dgm:spPr/>
      <dgm:t>
        <a:bodyPr/>
        <a:lstStyle/>
        <a:p>
          <a:endParaRPr lang="en-US"/>
        </a:p>
      </dgm:t>
    </dgm:pt>
    <dgm:pt modelId="{BC812DA4-859A-014B-B65F-68C22A7EC288}" type="pres">
      <dgm:prSet presAssocID="{14289DAA-F398-42E6-A074-57E7DF5DF190}" presName="diagram" presStyleCnt="0">
        <dgm:presLayoutVars>
          <dgm:dir/>
          <dgm:resizeHandles val="exact"/>
        </dgm:presLayoutVars>
      </dgm:prSet>
      <dgm:spPr/>
    </dgm:pt>
    <dgm:pt modelId="{0C29A047-9B11-3B46-A00B-36158C30E9A8}" type="pres">
      <dgm:prSet presAssocID="{BE139A7E-B61B-4899-8C5E-897D45107202}" presName="node" presStyleLbl="node1" presStyleIdx="0" presStyleCnt="10">
        <dgm:presLayoutVars>
          <dgm:bulletEnabled val="1"/>
        </dgm:presLayoutVars>
      </dgm:prSet>
      <dgm:spPr/>
    </dgm:pt>
    <dgm:pt modelId="{CC929530-C7F2-BA44-8383-720A4C789180}" type="pres">
      <dgm:prSet presAssocID="{BEE2B3C5-940A-411F-92E2-86A669A23BA7}" presName="sibTrans" presStyleCnt="0"/>
      <dgm:spPr/>
    </dgm:pt>
    <dgm:pt modelId="{03B89BB3-AFB8-F042-8A85-4A7EB1542AC7}" type="pres">
      <dgm:prSet presAssocID="{0730DF48-B4D3-44AD-92C9-B7E23128DC2A}" presName="node" presStyleLbl="node1" presStyleIdx="1" presStyleCnt="10">
        <dgm:presLayoutVars>
          <dgm:bulletEnabled val="1"/>
        </dgm:presLayoutVars>
      </dgm:prSet>
      <dgm:spPr/>
    </dgm:pt>
    <dgm:pt modelId="{ED82D0CB-9B1C-6743-BFAB-E9C021C8B883}" type="pres">
      <dgm:prSet presAssocID="{9F2272E4-E273-4991-B8BD-4CA82B2DD8C9}" presName="sibTrans" presStyleCnt="0"/>
      <dgm:spPr/>
    </dgm:pt>
    <dgm:pt modelId="{B09A2B81-0629-FB42-826E-580C12D3D9C8}" type="pres">
      <dgm:prSet presAssocID="{DF16F36B-CFEA-4C61-9921-7C01B91CF7CF}" presName="node" presStyleLbl="node1" presStyleIdx="2" presStyleCnt="10">
        <dgm:presLayoutVars>
          <dgm:bulletEnabled val="1"/>
        </dgm:presLayoutVars>
      </dgm:prSet>
      <dgm:spPr/>
    </dgm:pt>
    <dgm:pt modelId="{3C597CB7-DF76-F34D-9E83-8D6062F87456}" type="pres">
      <dgm:prSet presAssocID="{C4441995-A42D-4B9E-A936-B065FDC0661C}" presName="sibTrans" presStyleCnt="0"/>
      <dgm:spPr/>
    </dgm:pt>
    <dgm:pt modelId="{C249FF85-2735-724E-B6F3-9618599842CD}" type="pres">
      <dgm:prSet presAssocID="{32454D7E-F71D-4DA0-94DE-C36C360D2E92}" presName="node" presStyleLbl="node1" presStyleIdx="3" presStyleCnt="10">
        <dgm:presLayoutVars>
          <dgm:bulletEnabled val="1"/>
        </dgm:presLayoutVars>
      </dgm:prSet>
      <dgm:spPr/>
    </dgm:pt>
    <dgm:pt modelId="{DBB95964-2C68-7E44-86CB-4D7B66EEA433}" type="pres">
      <dgm:prSet presAssocID="{E145DD9E-39B3-4A90-A717-E0CA492453BC}" presName="sibTrans" presStyleCnt="0"/>
      <dgm:spPr/>
    </dgm:pt>
    <dgm:pt modelId="{F315CE9C-AA0A-7C41-815D-81EF58D3139D}" type="pres">
      <dgm:prSet presAssocID="{355B411D-EBFC-4D87-AAD6-B1D4D4B3CF56}" presName="node" presStyleLbl="node1" presStyleIdx="4" presStyleCnt="10">
        <dgm:presLayoutVars>
          <dgm:bulletEnabled val="1"/>
        </dgm:presLayoutVars>
      </dgm:prSet>
      <dgm:spPr/>
    </dgm:pt>
    <dgm:pt modelId="{2604DE42-4D45-084C-A761-A303BFF73AD6}" type="pres">
      <dgm:prSet presAssocID="{CAD13DA6-4F97-4B88-9179-AA8C79553036}" presName="sibTrans" presStyleCnt="0"/>
      <dgm:spPr/>
    </dgm:pt>
    <dgm:pt modelId="{A35763BA-481C-944B-A4DC-C00D2E068AB3}" type="pres">
      <dgm:prSet presAssocID="{9B6C6BD9-808E-45AD-89D0-67E46BB2FE78}" presName="node" presStyleLbl="node1" presStyleIdx="5" presStyleCnt="10">
        <dgm:presLayoutVars>
          <dgm:bulletEnabled val="1"/>
        </dgm:presLayoutVars>
      </dgm:prSet>
      <dgm:spPr/>
    </dgm:pt>
    <dgm:pt modelId="{4FCCB8DD-0086-0346-866E-7E36EA38322A}" type="pres">
      <dgm:prSet presAssocID="{2091749E-1CDB-46AE-8B5D-3D9C8C5D68AB}" presName="sibTrans" presStyleCnt="0"/>
      <dgm:spPr/>
    </dgm:pt>
    <dgm:pt modelId="{8DA68357-46BC-AE4F-9374-CA836390E78F}" type="pres">
      <dgm:prSet presAssocID="{DD251BDE-544A-4B17-AA68-12BBEEBD43AE}" presName="node" presStyleLbl="node1" presStyleIdx="6" presStyleCnt="10">
        <dgm:presLayoutVars>
          <dgm:bulletEnabled val="1"/>
        </dgm:presLayoutVars>
      </dgm:prSet>
      <dgm:spPr/>
    </dgm:pt>
    <dgm:pt modelId="{902B06E0-D952-9E47-B830-EEA1596959D1}" type="pres">
      <dgm:prSet presAssocID="{09F036CF-E216-43CE-AD94-44312E8B46BA}" presName="sibTrans" presStyleCnt="0"/>
      <dgm:spPr/>
    </dgm:pt>
    <dgm:pt modelId="{55F578D2-5A41-EF43-AF06-C9D86ABB14CA}" type="pres">
      <dgm:prSet presAssocID="{4144FE69-D6EA-409F-B07C-F57E88F79601}" presName="node" presStyleLbl="node1" presStyleIdx="7" presStyleCnt="10">
        <dgm:presLayoutVars>
          <dgm:bulletEnabled val="1"/>
        </dgm:presLayoutVars>
      </dgm:prSet>
      <dgm:spPr/>
    </dgm:pt>
    <dgm:pt modelId="{9C0F1EB5-AEE2-3447-8BC7-9FEC754002FF}" type="pres">
      <dgm:prSet presAssocID="{2D749D13-1E00-4C12-AA54-7AB4DE8D4218}" presName="sibTrans" presStyleCnt="0"/>
      <dgm:spPr/>
    </dgm:pt>
    <dgm:pt modelId="{DCE4045B-7F88-E240-BA18-638B5C0D8181}" type="pres">
      <dgm:prSet presAssocID="{1A0CB261-2618-4C2A-9390-56A689A5980B}" presName="node" presStyleLbl="node1" presStyleIdx="8" presStyleCnt="10">
        <dgm:presLayoutVars>
          <dgm:bulletEnabled val="1"/>
        </dgm:presLayoutVars>
      </dgm:prSet>
      <dgm:spPr/>
    </dgm:pt>
    <dgm:pt modelId="{550A4071-47DF-6644-8BE5-33C416DCB7AA}" type="pres">
      <dgm:prSet presAssocID="{A3769EF9-A799-41F0-8D3C-C4CB97F1AEB3}" presName="sibTrans" presStyleCnt="0"/>
      <dgm:spPr/>
    </dgm:pt>
    <dgm:pt modelId="{15F2AA97-4E73-1B47-90B6-DADA6C85ACCC}" type="pres">
      <dgm:prSet presAssocID="{FB06C9C2-A008-4C33-B685-0C462F305131}" presName="node" presStyleLbl="node1" presStyleIdx="9" presStyleCnt="10">
        <dgm:presLayoutVars>
          <dgm:bulletEnabled val="1"/>
        </dgm:presLayoutVars>
      </dgm:prSet>
      <dgm:spPr/>
    </dgm:pt>
  </dgm:ptLst>
  <dgm:cxnLst>
    <dgm:cxn modelId="{3C69D402-BD91-174A-95F5-8F17CAC73AC5}" type="presOf" srcId="{9B6C6BD9-808E-45AD-89D0-67E46BB2FE78}" destId="{A35763BA-481C-944B-A4DC-C00D2E068AB3}" srcOrd="0" destOrd="0" presId="urn:microsoft.com/office/officeart/2005/8/layout/default"/>
    <dgm:cxn modelId="{67BB110E-0A15-534E-93BC-F424DD3920A0}" type="presOf" srcId="{4144FE69-D6EA-409F-B07C-F57E88F79601}" destId="{55F578D2-5A41-EF43-AF06-C9D86ABB14CA}" srcOrd="0" destOrd="0" presId="urn:microsoft.com/office/officeart/2005/8/layout/default"/>
    <dgm:cxn modelId="{D882B321-9D15-5D46-9E5B-3EF469EC54FE}" type="presOf" srcId="{DD251BDE-544A-4B17-AA68-12BBEEBD43AE}" destId="{8DA68357-46BC-AE4F-9374-CA836390E78F}" srcOrd="0" destOrd="0" presId="urn:microsoft.com/office/officeart/2005/8/layout/default"/>
    <dgm:cxn modelId="{EC051936-2B20-F343-9E21-37690A766AA3}" type="presOf" srcId="{FB06C9C2-A008-4C33-B685-0C462F305131}" destId="{15F2AA97-4E73-1B47-90B6-DADA6C85ACCC}" srcOrd="0" destOrd="0" presId="urn:microsoft.com/office/officeart/2005/8/layout/default"/>
    <dgm:cxn modelId="{FD97A64E-928A-664A-8AAB-898115D4DAB9}" type="presOf" srcId="{32454D7E-F71D-4DA0-94DE-C36C360D2E92}" destId="{C249FF85-2735-724E-B6F3-9618599842CD}" srcOrd="0" destOrd="0" presId="urn:microsoft.com/office/officeart/2005/8/layout/default"/>
    <dgm:cxn modelId="{D0B91E51-5965-BF48-8684-F1B5E7901C7A}" type="presOf" srcId="{1A0CB261-2618-4C2A-9390-56A689A5980B}" destId="{DCE4045B-7F88-E240-BA18-638B5C0D8181}" srcOrd="0" destOrd="0" presId="urn:microsoft.com/office/officeart/2005/8/layout/default"/>
    <dgm:cxn modelId="{E588D051-59D2-48DA-BF22-EA2C8EDB435F}" srcId="{14289DAA-F398-42E6-A074-57E7DF5DF190}" destId="{BE139A7E-B61B-4899-8C5E-897D45107202}" srcOrd="0" destOrd="0" parTransId="{965958E5-566A-4F9D-A528-FAAC80653E19}" sibTransId="{BEE2B3C5-940A-411F-92E2-86A669A23BA7}"/>
    <dgm:cxn modelId="{F39C3A76-ADB3-DC4E-A2F5-E5EAF932D871}" type="presOf" srcId="{14289DAA-F398-42E6-A074-57E7DF5DF190}" destId="{BC812DA4-859A-014B-B65F-68C22A7EC288}" srcOrd="0" destOrd="0" presId="urn:microsoft.com/office/officeart/2005/8/layout/default"/>
    <dgm:cxn modelId="{763D385A-C32D-4B32-A432-F9680485EBD7}" srcId="{14289DAA-F398-42E6-A074-57E7DF5DF190}" destId="{1A0CB261-2618-4C2A-9390-56A689A5980B}" srcOrd="8" destOrd="0" parTransId="{1690676B-880F-42F1-B60E-CFD39D33E3D9}" sibTransId="{A3769EF9-A799-41F0-8D3C-C4CB97F1AEB3}"/>
    <dgm:cxn modelId="{9A80DA7B-3DC8-4FB3-A48D-C1405F8C2A8D}" srcId="{14289DAA-F398-42E6-A074-57E7DF5DF190}" destId="{FB06C9C2-A008-4C33-B685-0C462F305131}" srcOrd="9" destOrd="0" parTransId="{0D716FC0-E7C8-47C1-806A-569E22CFDE98}" sibTransId="{855CF2DD-B679-43B9-B9EA-9AAF6A577365}"/>
    <dgm:cxn modelId="{852B6885-4664-4AA4-8A3E-2186F38E879A}" srcId="{14289DAA-F398-42E6-A074-57E7DF5DF190}" destId="{4144FE69-D6EA-409F-B07C-F57E88F79601}" srcOrd="7" destOrd="0" parTransId="{76631A94-25E5-4E59-89B7-1D257479D0DA}" sibTransId="{2D749D13-1E00-4C12-AA54-7AB4DE8D4218}"/>
    <dgm:cxn modelId="{81F992A0-6ACB-7141-85B4-6A1D09D6F7BC}" type="presOf" srcId="{DF16F36B-CFEA-4C61-9921-7C01B91CF7CF}" destId="{B09A2B81-0629-FB42-826E-580C12D3D9C8}" srcOrd="0" destOrd="0" presId="urn:microsoft.com/office/officeart/2005/8/layout/default"/>
    <dgm:cxn modelId="{2F5B0EA9-DDCD-42B4-BE0E-3C8D646D89A8}" srcId="{14289DAA-F398-42E6-A074-57E7DF5DF190}" destId="{32454D7E-F71D-4DA0-94DE-C36C360D2E92}" srcOrd="3" destOrd="0" parTransId="{B0A09975-9E55-4DE8-A5A8-FEE5B57F5E89}" sibTransId="{E145DD9E-39B3-4A90-A717-E0CA492453BC}"/>
    <dgm:cxn modelId="{9BA4ACAD-6B6B-48A3-942B-754A34B502B1}" srcId="{14289DAA-F398-42E6-A074-57E7DF5DF190}" destId="{DF16F36B-CFEA-4C61-9921-7C01B91CF7CF}" srcOrd="2" destOrd="0" parTransId="{5467D73B-03F3-4738-8061-1B94985D66A7}" sibTransId="{C4441995-A42D-4B9E-A936-B065FDC0661C}"/>
    <dgm:cxn modelId="{71FCAFBC-37A7-474D-A528-F57DBCBF001B}" srcId="{14289DAA-F398-42E6-A074-57E7DF5DF190}" destId="{DD251BDE-544A-4B17-AA68-12BBEEBD43AE}" srcOrd="6" destOrd="0" parTransId="{A7ECBE22-AE10-4654-9642-7FB6268EC194}" sibTransId="{09F036CF-E216-43CE-AD94-44312E8B46BA}"/>
    <dgm:cxn modelId="{CF991AE5-78DC-BB44-8364-41484552F0C5}" type="presOf" srcId="{355B411D-EBFC-4D87-AAD6-B1D4D4B3CF56}" destId="{F315CE9C-AA0A-7C41-815D-81EF58D3139D}" srcOrd="0" destOrd="0" presId="urn:microsoft.com/office/officeart/2005/8/layout/default"/>
    <dgm:cxn modelId="{B7D4E5EB-8D2F-40CE-9215-D5BD581F124F}" srcId="{14289DAA-F398-42E6-A074-57E7DF5DF190}" destId="{0730DF48-B4D3-44AD-92C9-B7E23128DC2A}" srcOrd="1" destOrd="0" parTransId="{82DC1657-BD93-4D4F-B012-56CB3B81ED1D}" sibTransId="{9F2272E4-E273-4991-B8BD-4CA82B2DD8C9}"/>
    <dgm:cxn modelId="{E08FF7EE-B7B0-4132-AFD8-B5DBE3D2C8F3}" srcId="{14289DAA-F398-42E6-A074-57E7DF5DF190}" destId="{9B6C6BD9-808E-45AD-89D0-67E46BB2FE78}" srcOrd="5" destOrd="0" parTransId="{D55BDC9C-406A-4D44-BA80-3B3F33294633}" sibTransId="{2091749E-1CDB-46AE-8B5D-3D9C8C5D68AB}"/>
    <dgm:cxn modelId="{355E2BEF-5153-4242-A5BB-59A8AAD8ADFE}" type="presOf" srcId="{BE139A7E-B61B-4899-8C5E-897D45107202}" destId="{0C29A047-9B11-3B46-A00B-36158C30E9A8}" srcOrd="0" destOrd="0" presId="urn:microsoft.com/office/officeart/2005/8/layout/default"/>
    <dgm:cxn modelId="{5047B7F0-D920-4FE8-8588-20FC3E374113}" srcId="{14289DAA-F398-42E6-A074-57E7DF5DF190}" destId="{355B411D-EBFC-4D87-AAD6-B1D4D4B3CF56}" srcOrd="4" destOrd="0" parTransId="{6E8F1A1D-3341-4696-BD21-60CDC03EDE94}" sibTransId="{CAD13DA6-4F97-4B88-9179-AA8C79553036}"/>
    <dgm:cxn modelId="{6CDEDCF3-BDDE-D34C-AD31-52F8078ED453}" type="presOf" srcId="{0730DF48-B4D3-44AD-92C9-B7E23128DC2A}" destId="{03B89BB3-AFB8-F042-8A85-4A7EB1542AC7}" srcOrd="0" destOrd="0" presId="urn:microsoft.com/office/officeart/2005/8/layout/default"/>
    <dgm:cxn modelId="{243BE417-3D6F-EF4D-B5B5-2E16E67FAD00}" type="presParOf" srcId="{BC812DA4-859A-014B-B65F-68C22A7EC288}" destId="{0C29A047-9B11-3B46-A00B-36158C30E9A8}" srcOrd="0" destOrd="0" presId="urn:microsoft.com/office/officeart/2005/8/layout/default"/>
    <dgm:cxn modelId="{5826A314-F5CD-0046-BB17-1C3BFF02B4AE}" type="presParOf" srcId="{BC812DA4-859A-014B-B65F-68C22A7EC288}" destId="{CC929530-C7F2-BA44-8383-720A4C789180}" srcOrd="1" destOrd="0" presId="urn:microsoft.com/office/officeart/2005/8/layout/default"/>
    <dgm:cxn modelId="{25B4C1D3-0F23-5D4F-8898-B5678FBBB91D}" type="presParOf" srcId="{BC812DA4-859A-014B-B65F-68C22A7EC288}" destId="{03B89BB3-AFB8-F042-8A85-4A7EB1542AC7}" srcOrd="2" destOrd="0" presId="urn:microsoft.com/office/officeart/2005/8/layout/default"/>
    <dgm:cxn modelId="{40D2481E-F6A3-6D44-849F-53CB2AB11F3A}" type="presParOf" srcId="{BC812DA4-859A-014B-B65F-68C22A7EC288}" destId="{ED82D0CB-9B1C-6743-BFAB-E9C021C8B883}" srcOrd="3" destOrd="0" presId="urn:microsoft.com/office/officeart/2005/8/layout/default"/>
    <dgm:cxn modelId="{6D8DC990-118B-C244-A83E-72B298C9B1F3}" type="presParOf" srcId="{BC812DA4-859A-014B-B65F-68C22A7EC288}" destId="{B09A2B81-0629-FB42-826E-580C12D3D9C8}" srcOrd="4" destOrd="0" presId="urn:microsoft.com/office/officeart/2005/8/layout/default"/>
    <dgm:cxn modelId="{E3BB0392-0126-E943-939E-5D4919C16139}" type="presParOf" srcId="{BC812DA4-859A-014B-B65F-68C22A7EC288}" destId="{3C597CB7-DF76-F34D-9E83-8D6062F87456}" srcOrd="5" destOrd="0" presId="urn:microsoft.com/office/officeart/2005/8/layout/default"/>
    <dgm:cxn modelId="{2DA79253-9767-DA40-82BF-B1F70B043ECE}" type="presParOf" srcId="{BC812DA4-859A-014B-B65F-68C22A7EC288}" destId="{C249FF85-2735-724E-B6F3-9618599842CD}" srcOrd="6" destOrd="0" presId="urn:microsoft.com/office/officeart/2005/8/layout/default"/>
    <dgm:cxn modelId="{9309F61F-4B5F-CA44-95F8-9EB07BFC43CD}" type="presParOf" srcId="{BC812DA4-859A-014B-B65F-68C22A7EC288}" destId="{DBB95964-2C68-7E44-86CB-4D7B66EEA433}" srcOrd="7" destOrd="0" presId="urn:microsoft.com/office/officeart/2005/8/layout/default"/>
    <dgm:cxn modelId="{62756D0C-541D-484E-9000-158A7C73834D}" type="presParOf" srcId="{BC812DA4-859A-014B-B65F-68C22A7EC288}" destId="{F315CE9C-AA0A-7C41-815D-81EF58D3139D}" srcOrd="8" destOrd="0" presId="urn:microsoft.com/office/officeart/2005/8/layout/default"/>
    <dgm:cxn modelId="{4A1E8DF7-6E13-9942-8E25-22EAB8397F43}" type="presParOf" srcId="{BC812DA4-859A-014B-B65F-68C22A7EC288}" destId="{2604DE42-4D45-084C-A761-A303BFF73AD6}" srcOrd="9" destOrd="0" presId="urn:microsoft.com/office/officeart/2005/8/layout/default"/>
    <dgm:cxn modelId="{6DC3C90B-9A4D-6C4E-850D-F8F11B8D497F}" type="presParOf" srcId="{BC812DA4-859A-014B-B65F-68C22A7EC288}" destId="{A35763BA-481C-944B-A4DC-C00D2E068AB3}" srcOrd="10" destOrd="0" presId="urn:microsoft.com/office/officeart/2005/8/layout/default"/>
    <dgm:cxn modelId="{32BC76EB-D7D8-E048-9D00-F3577CBDC19B}" type="presParOf" srcId="{BC812DA4-859A-014B-B65F-68C22A7EC288}" destId="{4FCCB8DD-0086-0346-866E-7E36EA38322A}" srcOrd="11" destOrd="0" presId="urn:microsoft.com/office/officeart/2005/8/layout/default"/>
    <dgm:cxn modelId="{56F64C84-3731-7B49-B547-E0A92474703B}" type="presParOf" srcId="{BC812DA4-859A-014B-B65F-68C22A7EC288}" destId="{8DA68357-46BC-AE4F-9374-CA836390E78F}" srcOrd="12" destOrd="0" presId="urn:microsoft.com/office/officeart/2005/8/layout/default"/>
    <dgm:cxn modelId="{4C36B79C-BAC4-EA45-A4CD-4DED320FC346}" type="presParOf" srcId="{BC812DA4-859A-014B-B65F-68C22A7EC288}" destId="{902B06E0-D952-9E47-B830-EEA1596959D1}" srcOrd="13" destOrd="0" presId="urn:microsoft.com/office/officeart/2005/8/layout/default"/>
    <dgm:cxn modelId="{9D21D114-73C7-1648-9019-C20DC7A63F1D}" type="presParOf" srcId="{BC812DA4-859A-014B-B65F-68C22A7EC288}" destId="{55F578D2-5A41-EF43-AF06-C9D86ABB14CA}" srcOrd="14" destOrd="0" presId="urn:microsoft.com/office/officeart/2005/8/layout/default"/>
    <dgm:cxn modelId="{D5EED049-BF0A-3A40-8D2A-F59AF244AD0D}" type="presParOf" srcId="{BC812DA4-859A-014B-B65F-68C22A7EC288}" destId="{9C0F1EB5-AEE2-3447-8BC7-9FEC754002FF}" srcOrd="15" destOrd="0" presId="urn:microsoft.com/office/officeart/2005/8/layout/default"/>
    <dgm:cxn modelId="{DD5347BE-2D03-FB45-88DD-469354226558}" type="presParOf" srcId="{BC812DA4-859A-014B-B65F-68C22A7EC288}" destId="{DCE4045B-7F88-E240-BA18-638B5C0D8181}" srcOrd="16" destOrd="0" presId="urn:microsoft.com/office/officeart/2005/8/layout/default"/>
    <dgm:cxn modelId="{07BCBF24-6D40-7B43-A0DF-BF8C59C38880}" type="presParOf" srcId="{BC812DA4-859A-014B-B65F-68C22A7EC288}" destId="{550A4071-47DF-6644-8BE5-33C416DCB7AA}" srcOrd="17" destOrd="0" presId="urn:microsoft.com/office/officeart/2005/8/layout/default"/>
    <dgm:cxn modelId="{A41A7CC7-9238-CF41-A54D-A897B193526A}" type="presParOf" srcId="{BC812DA4-859A-014B-B65F-68C22A7EC288}" destId="{15F2AA97-4E73-1B47-90B6-DADA6C85ACCC}" srcOrd="1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B9E66D-DA49-4FAD-8F79-4F9CE8F0204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6DBE04F-0A95-4F3C-94E4-3FD1B8DAA824}">
      <dgm:prSet/>
      <dgm:spPr/>
      <dgm:t>
        <a:bodyPr/>
        <a:lstStyle/>
        <a:p>
          <a:pPr>
            <a:defRPr cap="all"/>
          </a:pPr>
          <a:r>
            <a:rPr lang="en-US"/>
            <a:t>Thank you!</a:t>
          </a:r>
        </a:p>
      </dgm:t>
    </dgm:pt>
    <dgm:pt modelId="{A3AD012E-BA43-4D0B-B66A-6F1013CDDE82}" type="parTrans" cxnId="{BBA9FF83-13F5-4851-BB3F-AF149BD4BE54}">
      <dgm:prSet/>
      <dgm:spPr/>
      <dgm:t>
        <a:bodyPr/>
        <a:lstStyle/>
        <a:p>
          <a:endParaRPr lang="en-US"/>
        </a:p>
      </dgm:t>
    </dgm:pt>
    <dgm:pt modelId="{97A657E5-A8EF-49EF-B90F-6C38758438ED}" type="sibTrans" cxnId="{BBA9FF83-13F5-4851-BB3F-AF149BD4BE54}">
      <dgm:prSet/>
      <dgm:spPr/>
      <dgm:t>
        <a:bodyPr/>
        <a:lstStyle/>
        <a:p>
          <a:endParaRPr lang="en-US"/>
        </a:p>
      </dgm:t>
    </dgm:pt>
    <dgm:pt modelId="{CB677AF2-1CB2-4548-B86E-C789C585AA14}">
      <dgm:prSet/>
      <dgm:spPr/>
      <dgm:t>
        <a:bodyPr/>
        <a:lstStyle/>
        <a:p>
          <a:pPr>
            <a:defRPr cap="all"/>
          </a:pPr>
          <a:r>
            <a:rPr lang="en-US"/>
            <a:t>Contact: </a:t>
          </a:r>
          <a:r>
            <a:rPr lang="en-US">
              <a:hlinkClick xmlns:r="http://schemas.openxmlformats.org/officeDocument/2006/relationships" r:id="rId1"/>
            </a:rPr>
            <a:t>alvin@alvinashcraft.com</a:t>
          </a:r>
          <a:r>
            <a:rPr lang="en-US"/>
            <a:t> </a:t>
          </a:r>
        </a:p>
      </dgm:t>
    </dgm:pt>
    <dgm:pt modelId="{EA0BAF76-9AED-4A83-A9A2-E1B8BAA70C9A}" type="parTrans" cxnId="{55364D89-F23F-4FBE-BB79-B9E9A6B37A46}">
      <dgm:prSet/>
      <dgm:spPr/>
      <dgm:t>
        <a:bodyPr/>
        <a:lstStyle/>
        <a:p>
          <a:endParaRPr lang="en-US"/>
        </a:p>
      </dgm:t>
    </dgm:pt>
    <dgm:pt modelId="{0522EE37-B4C6-470B-ADD4-2E28EEC4B8B4}" type="sibTrans" cxnId="{55364D89-F23F-4FBE-BB79-B9E9A6B37A46}">
      <dgm:prSet/>
      <dgm:spPr/>
      <dgm:t>
        <a:bodyPr/>
        <a:lstStyle/>
        <a:p>
          <a:endParaRPr lang="en-US"/>
        </a:p>
      </dgm:t>
    </dgm:pt>
    <dgm:pt modelId="{78D4C8EB-9682-4304-8075-7C821E79017B}" type="pres">
      <dgm:prSet presAssocID="{04B9E66D-DA49-4FAD-8F79-4F9CE8F02041}" presName="root" presStyleCnt="0">
        <dgm:presLayoutVars>
          <dgm:dir/>
          <dgm:resizeHandles val="exact"/>
        </dgm:presLayoutVars>
      </dgm:prSet>
      <dgm:spPr/>
    </dgm:pt>
    <dgm:pt modelId="{697DD424-39EE-40CC-B61A-779281132247}" type="pres">
      <dgm:prSet presAssocID="{76DBE04F-0A95-4F3C-94E4-3FD1B8DAA824}" presName="compNode" presStyleCnt="0"/>
      <dgm:spPr/>
    </dgm:pt>
    <dgm:pt modelId="{50194E29-D936-4428-8AA5-9ACA90D69541}" type="pres">
      <dgm:prSet presAssocID="{76DBE04F-0A95-4F3C-94E4-3FD1B8DAA824}" presName="iconBgRect" presStyleLbl="bgShp" presStyleIdx="0" presStyleCnt="2"/>
      <dgm:spPr/>
    </dgm:pt>
    <dgm:pt modelId="{FEC17A1C-3982-4F58-82FB-1931E92D5619}" type="pres">
      <dgm:prSet presAssocID="{76DBE04F-0A95-4F3C-94E4-3FD1B8DAA824}"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A1E22020-C66A-4CC7-869D-0DA6ADE03E26}" type="pres">
      <dgm:prSet presAssocID="{76DBE04F-0A95-4F3C-94E4-3FD1B8DAA824}" presName="spaceRect" presStyleCnt="0"/>
      <dgm:spPr/>
    </dgm:pt>
    <dgm:pt modelId="{BD4888C9-6D14-42D1-96E8-95B99A98DF9A}" type="pres">
      <dgm:prSet presAssocID="{76DBE04F-0A95-4F3C-94E4-3FD1B8DAA824}" presName="textRect" presStyleLbl="revTx" presStyleIdx="0" presStyleCnt="2">
        <dgm:presLayoutVars>
          <dgm:chMax val="1"/>
          <dgm:chPref val="1"/>
        </dgm:presLayoutVars>
      </dgm:prSet>
      <dgm:spPr/>
    </dgm:pt>
    <dgm:pt modelId="{A5AED983-5D86-4F3B-A8A5-F74B4E9C74EF}" type="pres">
      <dgm:prSet presAssocID="{97A657E5-A8EF-49EF-B90F-6C38758438ED}" presName="sibTrans" presStyleCnt="0"/>
      <dgm:spPr/>
    </dgm:pt>
    <dgm:pt modelId="{E850E5CF-51E4-4FA3-A3F6-D6985B4ECAC6}" type="pres">
      <dgm:prSet presAssocID="{CB677AF2-1CB2-4548-B86E-C789C585AA14}" presName="compNode" presStyleCnt="0"/>
      <dgm:spPr/>
    </dgm:pt>
    <dgm:pt modelId="{4BC40514-F374-4C01-9B92-8ACAF9CE307D}" type="pres">
      <dgm:prSet presAssocID="{CB677AF2-1CB2-4548-B86E-C789C585AA14}" presName="iconBgRect" presStyleLbl="bgShp" presStyleIdx="1" presStyleCnt="2"/>
      <dgm:spPr/>
    </dgm:pt>
    <dgm:pt modelId="{9F8ACA4B-7AF1-4AEF-AECE-75033EF68F92}" type="pres">
      <dgm:prSet presAssocID="{CB677AF2-1CB2-4548-B86E-C789C585AA1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2B3A9507-30EF-4E44-9AB1-28D41A25D765}" type="pres">
      <dgm:prSet presAssocID="{CB677AF2-1CB2-4548-B86E-C789C585AA14}" presName="spaceRect" presStyleCnt="0"/>
      <dgm:spPr/>
    </dgm:pt>
    <dgm:pt modelId="{30D490EA-821D-44B3-A20D-6E96D68A263E}" type="pres">
      <dgm:prSet presAssocID="{CB677AF2-1CB2-4548-B86E-C789C585AA14}" presName="textRect" presStyleLbl="revTx" presStyleIdx="1" presStyleCnt="2">
        <dgm:presLayoutVars>
          <dgm:chMax val="1"/>
          <dgm:chPref val="1"/>
        </dgm:presLayoutVars>
      </dgm:prSet>
      <dgm:spPr/>
    </dgm:pt>
  </dgm:ptLst>
  <dgm:cxnLst>
    <dgm:cxn modelId="{BBA9FF83-13F5-4851-BB3F-AF149BD4BE54}" srcId="{04B9E66D-DA49-4FAD-8F79-4F9CE8F02041}" destId="{76DBE04F-0A95-4F3C-94E4-3FD1B8DAA824}" srcOrd="0" destOrd="0" parTransId="{A3AD012E-BA43-4D0B-B66A-6F1013CDDE82}" sibTransId="{97A657E5-A8EF-49EF-B90F-6C38758438ED}"/>
    <dgm:cxn modelId="{55364D89-F23F-4FBE-BB79-B9E9A6B37A46}" srcId="{04B9E66D-DA49-4FAD-8F79-4F9CE8F02041}" destId="{CB677AF2-1CB2-4548-B86E-C789C585AA14}" srcOrd="1" destOrd="0" parTransId="{EA0BAF76-9AED-4A83-A9A2-E1B8BAA70C9A}" sibTransId="{0522EE37-B4C6-470B-ADD4-2E28EEC4B8B4}"/>
    <dgm:cxn modelId="{ADCCCF97-BCA7-46B2-80C0-B80BD0EA4AC1}" type="presOf" srcId="{76DBE04F-0A95-4F3C-94E4-3FD1B8DAA824}" destId="{BD4888C9-6D14-42D1-96E8-95B99A98DF9A}" srcOrd="0" destOrd="0" presId="urn:microsoft.com/office/officeart/2018/5/layout/IconCircleLabelList"/>
    <dgm:cxn modelId="{465A99C8-F761-4F78-9ABE-64416DBD6449}" type="presOf" srcId="{CB677AF2-1CB2-4548-B86E-C789C585AA14}" destId="{30D490EA-821D-44B3-A20D-6E96D68A263E}" srcOrd="0" destOrd="0" presId="urn:microsoft.com/office/officeart/2018/5/layout/IconCircleLabelList"/>
    <dgm:cxn modelId="{048E9BD3-2B14-4770-9DCA-313C0DB26B24}" type="presOf" srcId="{04B9E66D-DA49-4FAD-8F79-4F9CE8F02041}" destId="{78D4C8EB-9682-4304-8075-7C821E79017B}" srcOrd="0" destOrd="0" presId="urn:microsoft.com/office/officeart/2018/5/layout/IconCircleLabelList"/>
    <dgm:cxn modelId="{6E43FC52-EBB2-414E-A2ED-A8AB9D0970A1}" type="presParOf" srcId="{78D4C8EB-9682-4304-8075-7C821E79017B}" destId="{697DD424-39EE-40CC-B61A-779281132247}" srcOrd="0" destOrd="0" presId="urn:microsoft.com/office/officeart/2018/5/layout/IconCircleLabelList"/>
    <dgm:cxn modelId="{3D7444A3-E9EC-451B-9B04-654F207141C2}" type="presParOf" srcId="{697DD424-39EE-40CC-B61A-779281132247}" destId="{50194E29-D936-4428-8AA5-9ACA90D69541}" srcOrd="0" destOrd="0" presId="urn:microsoft.com/office/officeart/2018/5/layout/IconCircleLabelList"/>
    <dgm:cxn modelId="{A1C032A9-96A5-42D6-B4D4-C5C339F22CCC}" type="presParOf" srcId="{697DD424-39EE-40CC-B61A-779281132247}" destId="{FEC17A1C-3982-4F58-82FB-1931E92D5619}" srcOrd="1" destOrd="0" presId="urn:microsoft.com/office/officeart/2018/5/layout/IconCircleLabelList"/>
    <dgm:cxn modelId="{C8F0509C-A38D-498C-A6FB-7DD79681BA5D}" type="presParOf" srcId="{697DD424-39EE-40CC-B61A-779281132247}" destId="{A1E22020-C66A-4CC7-869D-0DA6ADE03E26}" srcOrd="2" destOrd="0" presId="urn:microsoft.com/office/officeart/2018/5/layout/IconCircleLabelList"/>
    <dgm:cxn modelId="{DAAA3845-71A4-49E0-8EDC-1E4EC1FAAD45}" type="presParOf" srcId="{697DD424-39EE-40CC-B61A-779281132247}" destId="{BD4888C9-6D14-42D1-96E8-95B99A98DF9A}" srcOrd="3" destOrd="0" presId="urn:microsoft.com/office/officeart/2018/5/layout/IconCircleLabelList"/>
    <dgm:cxn modelId="{589995A4-77DB-4867-847D-1F31A5BB1EB7}" type="presParOf" srcId="{78D4C8EB-9682-4304-8075-7C821E79017B}" destId="{A5AED983-5D86-4F3B-A8A5-F74B4E9C74EF}" srcOrd="1" destOrd="0" presId="urn:microsoft.com/office/officeart/2018/5/layout/IconCircleLabelList"/>
    <dgm:cxn modelId="{E2977660-FB48-4783-BDB6-8BBAFBA9DF14}" type="presParOf" srcId="{78D4C8EB-9682-4304-8075-7C821E79017B}" destId="{E850E5CF-51E4-4FA3-A3F6-D6985B4ECAC6}" srcOrd="2" destOrd="0" presId="urn:microsoft.com/office/officeart/2018/5/layout/IconCircleLabelList"/>
    <dgm:cxn modelId="{433EC977-0728-4366-8471-2DEC0FC3B8C1}" type="presParOf" srcId="{E850E5CF-51E4-4FA3-A3F6-D6985B4ECAC6}" destId="{4BC40514-F374-4C01-9B92-8ACAF9CE307D}" srcOrd="0" destOrd="0" presId="urn:microsoft.com/office/officeart/2018/5/layout/IconCircleLabelList"/>
    <dgm:cxn modelId="{DFD7F06E-85B0-4121-982B-844B4FD20876}" type="presParOf" srcId="{E850E5CF-51E4-4FA3-A3F6-D6985B4ECAC6}" destId="{9F8ACA4B-7AF1-4AEF-AECE-75033EF68F92}" srcOrd="1" destOrd="0" presId="urn:microsoft.com/office/officeart/2018/5/layout/IconCircleLabelList"/>
    <dgm:cxn modelId="{2A4D3FCE-F78D-492D-A8A9-1391B7FE70D3}" type="presParOf" srcId="{E850E5CF-51E4-4FA3-A3F6-D6985B4ECAC6}" destId="{2B3A9507-30EF-4E44-9AB1-28D41A25D765}" srcOrd="2" destOrd="0" presId="urn:microsoft.com/office/officeart/2018/5/layout/IconCircleLabelList"/>
    <dgm:cxn modelId="{0150F3DA-68FC-47D9-B51A-E5A11B6A0B75}" type="presParOf" srcId="{E850E5CF-51E4-4FA3-A3F6-D6985B4ECAC6}" destId="{30D490EA-821D-44B3-A20D-6E96D68A263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F6C86-A11A-47CE-95AC-5B0137F392A4}">
      <dsp:nvSpPr>
        <dsp:cNvPr id="0" name=""/>
        <dsp:cNvSpPr/>
      </dsp:nvSpPr>
      <dsp:spPr>
        <a:xfrm>
          <a:off x="723091" y="484113"/>
          <a:ext cx="764112" cy="7641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35FE98-8A2C-4052-BA4C-72C07026CE59}">
      <dsp:nvSpPr>
        <dsp:cNvPr id="0" name=""/>
        <dsp:cNvSpPr/>
      </dsp:nvSpPr>
      <dsp:spPr>
        <a:xfrm>
          <a:off x="1355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XAML UI Designer in Visual Studio</a:t>
          </a:r>
        </a:p>
      </dsp:txBody>
      <dsp:txXfrm>
        <a:off x="13558" y="1352252"/>
        <a:ext cx="2183178" cy="592999"/>
      </dsp:txXfrm>
    </dsp:sp>
    <dsp:sp modelId="{FCF19AFD-8949-4735-A10C-C3C9A7AED645}">
      <dsp:nvSpPr>
        <dsp:cNvPr id="0" name=""/>
        <dsp:cNvSpPr/>
      </dsp:nvSpPr>
      <dsp:spPr>
        <a:xfrm>
          <a:off x="1355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One of the top requested features</a:t>
          </a:r>
        </a:p>
        <a:p>
          <a:pPr marL="0" lvl="0" indent="0" algn="ctr" defTabSz="488950">
            <a:lnSpc>
              <a:spcPct val="90000"/>
            </a:lnSpc>
            <a:spcBef>
              <a:spcPct val="0"/>
            </a:spcBef>
            <a:spcAft>
              <a:spcPct val="35000"/>
            </a:spcAft>
            <a:buNone/>
          </a:pPr>
          <a:r>
            <a:rPr lang="en-US" sz="1100" kern="1200"/>
            <a:t>XAML learning curve</a:t>
          </a:r>
        </a:p>
        <a:p>
          <a:pPr marL="0" lvl="0" indent="0" algn="ctr" defTabSz="488950">
            <a:lnSpc>
              <a:spcPct val="90000"/>
            </a:lnSpc>
            <a:spcBef>
              <a:spcPct val="0"/>
            </a:spcBef>
            <a:spcAft>
              <a:spcPct val="35000"/>
            </a:spcAft>
            <a:buNone/>
          </a:pPr>
          <a:r>
            <a:rPr lang="en-US" sz="1100" kern="1200"/>
            <a:t>Use XAML Hot Reload for UI debugging</a:t>
          </a:r>
        </a:p>
      </dsp:txBody>
      <dsp:txXfrm>
        <a:off x="13558" y="1993635"/>
        <a:ext cx="2183178" cy="909686"/>
      </dsp:txXfrm>
    </dsp:sp>
    <dsp:sp modelId="{BB61D6A7-8790-4AE5-9FC3-A8768EC727CA}">
      <dsp:nvSpPr>
        <dsp:cNvPr id="0" name=""/>
        <dsp:cNvSpPr/>
      </dsp:nvSpPr>
      <dsp:spPr>
        <a:xfrm>
          <a:off x="3288326" y="484113"/>
          <a:ext cx="764112" cy="7641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FA3DA5-3365-4BCD-BA07-99238881B3D6}">
      <dsp:nvSpPr>
        <dsp:cNvPr id="0" name=""/>
        <dsp:cNvSpPr/>
      </dsp:nvSpPr>
      <dsp:spPr>
        <a:xfrm>
          <a:off x="2578793"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F# or Visual Basic support (If you’re a VB diehard)</a:t>
          </a:r>
        </a:p>
      </dsp:txBody>
      <dsp:txXfrm>
        <a:off x="2578793" y="1352252"/>
        <a:ext cx="2183178" cy="592999"/>
      </dsp:txXfrm>
    </dsp:sp>
    <dsp:sp modelId="{9302D2A8-3DFB-483D-BB7B-867BC490409E}">
      <dsp:nvSpPr>
        <dsp:cNvPr id="0" name=""/>
        <dsp:cNvSpPr/>
      </dsp:nvSpPr>
      <dsp:spPr>
        <a:xfrm>
          <a:off x="2578793"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 and C++ only</a:t>
          </a:r>
        </a:p>
      </dsp:txBody>
      <dsp:txXfrm>
        <a:off x="2578793" y="1993635"/>
        <a:ext cx="2183178" cy="909686"/>
      </dsp:txXfrm>
    </dsp:sp>
    <dsp:sp modelId="{DB2304DE-D753-47C8-9681-839173B8488A}">
      <dsp:nvSpPr>
        <dsp:cNvPr id="0" name=""/>
        <dsp:cNvSpPr/>
      </dsp:nvSpPr>
      <dsp:spPr>
        <a:xfrm>
          <a:off x="5853561" y="484113"/>
          <a:ext cx="764112" cy="7641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E6FA7A-7E25-4DD8-A09A-EAC04BF1605E}">
      <dsp:nvSpPr>
        <dsp:cNvPr id="0" name=""/>
        <dsp:cNvSpPr/>
      </dsp:nvSpPr>
      <dsp:spPr>
        <a:xfrm>
          <a:off x="5144028"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Xbox or HoloLens support (for UWP upgrades)</a:t>
          </a:r>
        </a:p>
      </dsp:txBody>
      <dsp:txXfrm>
        <a:off x="5144028" y="1352252"/>
        <a:ext cx="2183178" cy="592999"/>
      </dsp:txXfrm>
    </dsp:sp>
    <dsp:sp modelId="{0C3237EF-714C-460F-9BC5-CFB434B4267A}">
      <dsp:nvSpPr>
        <dsp:cNvPr id="0" name=""/>
        <dsp:cNvSpPr/>
      </dsp:nvSpPr>
      <dsp:spPr>
        <a:xfrm>
          <a:off x="5144028"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sp>
    <dsp:sp modelId="{4C1C10D9-BC3F-4ADF-9C64-DCB472F1C066}">
      <dsp:nvSpPr>
        <dsp:cNvPr id="0" name=""/>
        <dsp:cNvSpPr/>
      </dsp:nvSpPr>
      <dsp:spPr>
        <a:xfrm>
          <a:off x="8418795" y="484113"/>
          <a:ext cx="764112" cy="7641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FF79D27-D260-4B23-A446-EFBD8DDFD2E5}">
      <dsp:nvSpPr>
        <dsp:cNvPr id="0" name=""/>
        <dsp:cNvSpPr/>
      </dsp:nvSpPr>
      <dsp:spPr>
        <a:xfrm>
          <a:off x="7709262" y="1352252"/>
          <a:ext cx="2183178" cy="59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No Built-in Data Validation for UI Controls (Yet?)</a:t>
          </a:r>
        </a:p>
      </dsp:txBody>
      <dsp:txXfrm>
        <a:off x="7709262" y="1352252"/>
        <a:ext cx="2183178" cy="592999"/>
      </dsp:txXfrm>
    </dsp:sp>
    <dsp:sp modelId="{3D9B9C94-2E7B-482A-A101-7886B7CA8779}">
      <dsp:nvSpPr>
        <dsp:cNvPr id="0" name=""/>
        <dsp:cNvSpPr/>
      </dsp:nvSpPr>
      <dsp:spPr>
        <a:xfrm>
          <a:off x="7709262" y="1993635"/>
          <a:ext cx="2183178" cy="909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Another top requested feature on GitHub</a:t>
          </a:r>
        </a:p>
        <a:p>
          <a:pPr marL="0" lvl="0" indent="0" algn="ctr" defTabSz="488950">
            <a:lnSpc>
              <a:spcPct val="90000"/>
            </a:lnSpc>
            <a:spcBef>
              <a:spcPct val="0"/>
            </a:spcBef>
            <a:spcAft>
              <a:spcPct val="35000"/>
            </a:spcAft>
            <a:buNone/>
          </a:pPr>
          <a:r>
            <a:rPr lang="en-US" sz="1100" kern="1200"/>
            <a:t>There are work-arounds (See my WinUI 3 book)</a:t>
          </a:r>
        </a:p>
      </dsp:txBody>
      <dsp:txXfrm>
        <a:off x="7709262" y="1993635"/>
        <a:ext cx="2183178" cy="90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7717A-C7F5-4C57-AB69-23FB201F210A}">
      <dsp:nvSpPr>
        <dsp:cNvPr id="0" name=""/>
        <dsp:cNvSpPr/>
      </dsp:nvSpPr>
      <dsp:spPr>
        <a:xfrm>
          <a:off x="583" y="456829"/>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ACD2D41-57B9-4CF4-9AC9-E24E6CA95D70}">
      <dsp:nvSpPr>
        <dsp:cNvPr id="0" name=""/>
        <dsp:cNvSpPr/>
      </dsp:nvSpPr>
      <dsp:spPr>
        <a:xfrm>
          <a:off x="58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Platform-Specific code required for accessing some native OS features</a:t>
          </a:r>
        </a:p>
      </dsp:txBody>
      <dsp:txXfrm>
        <a:off x="583" y="1067447"/>
        <a:ext cx="1440703" cy="1188580"/>
      </dsp:txXfrm>
    </dsp:sp>
    <dsp:sp modelId="{C32D5D23-83CB-41F8-8F65-F380E9F0CBCC}">
      <dsp:nvSpPr>
        <dsp:cNvPr id="0" name=""/>
        <dsp:cNvSpPr/>
      </dsp:nvSpPr>
      <dsp:spPr>
        <a:xfrm>
          <a:off x="58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BBE01C04-5AAD-4185-B562-AAA9B900316F}">
      <dsp:nvSpPr>
        <dsp:cNvPr id="0" name=""/>
        <dsp:cNvSpPr/>
      </dsp:nvSpPr>
      <dsp:spPr>
        <a:xfrm>
          <a:off x="1693409" y="456829"/>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A493A9-4335-404B-A9D1-C855721C4F9D}">
      <dsp:nvSpPr>
        <dsp:cNvPr id="0" name=""/>
        <dsp:cNvSpPr/>
      </dsp:nvSpPr>
      <dsp:spPr>
        <a:xfrm>
          <a:off x="1693409"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No XAML Designer in Visual Studio (Use Hot Reload)</a:t>
          </a:r>
        </a:p>
      </dsp:txBody>
      <dsp:txXfrm>
        <a:off x="1693409" y="1067447"/>
        <a:ext cx="1440703" cy="1188580"/>
      </dsp:txXfrm>
    </dsp:sp>
    <dsp:sp modelId="{CEE5E6BF-C4E6-4E11-97DA-5040F998F28F}">
      <dsp:nvSpPr>
        <dsp:cNvPr id="0" name=""/>
        <dsp:cNvSpPr/>
      </dsp:nvSpPr>
      <dsp:spPr>
        <a:xfrm>
          <a:off x="1693409"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 modelId="{5C754DCB-B218-4F60-8B46-584501F70F6E}">
      <dsp:nvSpPr>
        <dsp:cNvPr id="0" name=""/>
        <dsp:cNvSpPr/>
      </dsp:nvSpPr>
      <dsp:spPr>
        <a:xfrm>
          <a:off x="3386235" y="456829"/>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DC5BFC-8AA8-41D2-A986-0C155229C6B2}">
      <dsp:nvSpPr>
        <dsp:cNvPr id="0" name=""/>
        <dsp:cNvSpPr/>
      </dsp:nvSpPr>
      <dsp:spPr>
        <a:xfrm>
          <a:off x="3386235"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Only C# - No C++, F# or Visual Basic</a:t>
          </a:r>
        </a:p>
      </dsp:txBody>
      <dsp:txXfrm>
        <a:off x="3386235" y="1067447"/>
        <a:ext cx="1440703" cy="1188580"/>
      </dsp:txXfrm>
    </dsp:sp>
    <dsp:sp modelId="{A842C87E-56F8-448A-8B92-B0C6ADD4D9CB}">
      <dsp:nvSpPr>
        <dsp:cNvPr id="0" name=""/>
        <dsp:cNvSpPr/>
      </dsp:nvSpPr>
      <dsp:spPr>
        <a:xfrm>
          <a:off x="3386235"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F# via Blazor Hybrid</a:t>
          </a:r>
        </a:p>
      </dsp:txBody>
      <dsp:txXfrm>
        <a:off x="3386235" y="2305503"/>
        <a:ext cx="1440703" cy="625103"/>
      </dsp:txXfrm>
    </dsp:sp>
    <dsp:sp modelId="{8A3A1747-7AB6-4024-80CA-15C22857A646}">
      <dsp:nvSpPr>
        <dsp:cNvPr id="0" name=""/>
        <dsp:cNvSpPr/>
      </dsp:nvSpPr>
      <dsp:spPr>
        <a:xfrm>
          <a:off x="5079061" y="456829"/>
          <a:ext cx="504246" cy="504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5062C4-9B0A-450E-86CF-9A3CB3588FAA}">
      <dsp:nvSpPr>
        <dsp:cNvPr id="0" name=""/>
        <dsp:cNvSpPr/>
      </dsp:nvSpPr>
      <dsp:spPr>
        <a:xfrm>
          <a:off x="5079061"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Windows support is there but iOS/Android are top priorities</a:t>
          </a:r>
        </a:p>
      </dsp:txBody>
      <dsp:txXfrm>
        <a:off x="5079061" y="1067447"/>
        <a:ext cx="1440703" cy="1188580"/>
      </dsp:txXfrm>
    </dsp:sp>
    <dsp:sp modelId="{BA01EB4D-3719-44E4-AC5F-A836AA868C44}">
      <dsp:nvSpPr>
        <dsp:cNvPr id="0" name=""/>
        <dsp:cNvSpPr/>
      </dsp:nvSpPr>
      <dsp:spPr>
        <a:xfrm>
          <a:off x="5079061"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Use WinUI if Windows is your primary target</a:t>
          </a:r>
        </a:p>
      </dsp:txBody>
      <dsp:txXfrm>
        <a:off x="5079061" y="2305503"/>
        <a:ext cx="1440703" cy="625103"/>
      </dsp:txXfrm>
    </dsp:sp>
    <dsp:sp modelId="{CDF7114C-F3CC-4056-A364-EDD077137BBD}">
      <dsp:nvSpPr>
        <dsp:cNvPr id="0" name=""/>
        <dsp:cNvSpPr/>
      </dsp:nvSpPr>
      <dsp:spPr>
        <a:xfrm>
          <a:off x="6771887" y="456829"/>
          <a:ext cx="504246" cy="504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C891BB-BB12-4408-A86B-EB2D4FFCF73C}">
      <dsp:nvSpPr>
        <dsp:cNvPr id="0" name=""/>
        <dsp:cNvSpPr/>
      </dsp:nvSpPr>
      <dsp:spPr>
        <a:xfrm>
          <a:off x="6771887"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Some limitations on UI customization</a:t>
          </a:r>
        </a:p>
      </dsp:txBody>
      <dsp:txXfrm>
        <a:off x="6771887" y="1067447"/>
        <a:ext cx="1440703" cy="1188580"/>
      </dsp:txXfrm>
    </dsp:sp>
    <dsp:sp modelId="{F6EF4B51-7179-463E-95D7-5256E5831987}">
      <dsp:nvSpPr>
        <dsp:cNvPr id="0" name=""/>
        <dsp:cNvSpPr/>
      </dsp:nvSpPr>
      <dsp:spPr>
        <a:xfrm>
          <a:off x="6771887"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Not all controls (Button) have Control Templates to customize</a:t>
          </a:r>
        </a:p>
      </dsp:txBody>
      <dsp:txXfrm>
        <a:off x="6771887" y="2305503"/>
        <a:ext cx="1440703" cy="625103"/>
      </dsp:txXfrm>
    </dsp:sp>
    <dsp:sp modelId="{4B2B0B03-3B64-4E49-B86C-606D8B2E8B78}">
      <dsp:nvSpPr>
        <dsp:cNvPr id="0" name=""/>
        <dsp:cNvSpPr/>
      </dsp:nvSpPr>
      <dsp:spPr>
        <a:xfrm>
          <a:off x="8464713" y="456829"/>
          <a:ext cx="504246" cy="5042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F273DE-C70E-479A-92D1-3C0F1861071E}">
      <dsp:nvSpPr>
        <dsp:cNvPr id="0" name=""/>
        <dsp:cNvSpPr/>
      </dsp:nvSpPr>
      <dsp:spPr>
        <a:xfrm>
          <a:off x="8464713" y="1067447"/>
          <a:ext cx="1440703" cy="118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Performance – Slower than native apps</a:t>
          </a:r>
        </a:p>
      </dsp:txBody>
      <dsp:txXfrm>
        <a:off x="8464713" y="1067447"/>
        <a:ext cx="1440703" cy="1188580"/>
      </dsp:txXfrm>
    </dsp:sp>
    <dsp:sp modelId="{BCAC2DA5-E6CC-48AE-884E-9172AF390F11}">
      <dsp:nvSpPr>
        <dsp:cNvPr id="0" name=""/>
        <dsp:cNvSpPr/>
      </dsp:nvSpPr>
      <dsp:spPr>
        <a:xfrm>
          <a:off x="8464713" y="2305503"/>
          <a:ext cx="1440703" cy="62510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63C70-BF8F-A44B-81F0-18F7E050F8C8}">
      <dsp:nvSpPr>
        <dsp:cNvPr id="0" name=""/>
        <dsp:cNvSpPr/>
      </dsp:nvSpPr>
      <dsp:spPr>
        <a:xfrm>
          <a:off x="0" y="5734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 official support for VB or F#</a:t>
          </a:r>
        </a:p>
      </dsp:txBody>
      <dsp:txXfrm>
        <a:off x="30442" y="87790"/>
        <a:ext cx="9845114" cy="562726"/>
      </dsp:txXfrm>
    </dsp:sp>
    <dsp:sp modelId="{E2921785-88BB-E14E-9803-8D30302B7423}">
      <dsp:nvSpPr>
        <dsp:cNvPr id="0" name=""/>
        <dsp:cNvSpPr/>
      </dsp:nvSpPr>
      <dsp:spPr>
        <a:xfrm>
          <a:off x="0" y="75583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Third-Party solution</a:t>
          </a:r>
        </a:p>
      </dsp:txBody>
      <dsp:txXfrm>
        <a:off x="30442" y="786280"/>
        <a:ext cx="9845114" cy="562726"/>
      </dsp:txXfrm>
    </dsp:sp>
    <dsp:sp modelId="{91E9D20B-317F-054E-B738-CD750FEBC277}">
      <dsp:nvSpPr>
        <dsp:cNvPr id="0" name=""/>
        <dsp:cNvSpPr/>
      </dsp:nvSpPr>
      <dsp:spPr>
        <a:xfrm>
          <a:off x="0" y="145432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Pay for Advanced Support from Engineering</a:t>
          </a:r>
        </a:p>
      </dsp:txBody>
      <dsp:txXfrm>
        <a:off x="30442" y="1484770"/>
        <a:ext cx="9845114" cy="562726"/>
      </dsp:txXfrm>
    </dsp:sp>
    <dsp:sp modelId="{932A6902-7E01-8F4C-91B8-312713E62B0A}">
      <dsp:nvSpPr>
        <dsp:cNvPr id="0" name=""/>
        <dsp:cNvSpPr/>
      </dsp:nvSpPr>
      <dsp:spPr>
        <a:xfrm>
          <a:off x="0" y="215281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 XAML designer (use Hot Reload)</a:t>
          </a:r>
        </a:p>
      </dsp:txBody>
      <dsp:txXfrm>
        <a:off x="30442" y="2183260"/>
        <a:ext cx="9845114" cy="562726"/>
      </dsp:txXfrm>
    </dsp:sp>
    <dsp:sp modelId="{64DD5515-87B9-AA4A-8B6E-1086D1B81281}">
      <dsp:nvSpPr>
        <dsp:cNvPr id="0" name=""/>
        <dsp:cNvSpPr/>
      </dsp:nvSpPr>
      <dsp:spPr>
        <a:xfrm>
          <a:off x="0" y="285130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Some platform-specific code required for native features</a:t>
          </a:r>
        </a:p>
      </dsp:txBody>
      <dsp:txXfrm>
        <a:off x="30442" y="2881750"/>
        <a:ext cx="9845114" cy="562726"/>
      </dsp:txXfrm>
    </dsp:sp>
    <dsp:sp modelId="{3FDF7729-6402-C54A-A344-C0058AC95CD2}">
      <dsp:nvSpPr>
        <dsp:cNvPr id="0" name=""/>
        <dsp:cNvSpPr/>
      </dsp:nvSpPr>
      <dsp:spPr>
        <a:xfrm>
          <a:off x="0" y="3549798"/>
          <a:ext cx="9905998" cy="6236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Not as performant as native apps</a:t>
          </a:r>
        </a:p>
      </dsp:txBody>
      <dsp:txXfrm>
        <a:off x="30442" y="3580240"/>
        <a:ext cx="9845114" cy="5627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9A047-9B11-3B46-A00B-36158C30E9A8}">
      <dsp:nvSpPr>
        <dsp:cNvPr id="0" name=""/>
        <dsp:cNvSpPr/>
      </dsp:nvSpPr>
      <dsp:spPr>
        <a:xfrm>
          <a:off x="3385" y="502144"/>
          <a:ext cx="1833190" cy="1099914"/>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Programming Language</a:t>
          </a:r>
        </a:p>
      </dsp:txBody>
      <dsp:txXfrm>
        <a:off x="3385" y="502144"/>
        <a:ext cx="1833190" cy="1099914"/>
      </dsp:txXfrm>
    </dsp:sp>
    <dsp:sp modelId="{03B89BB3-AFB8-F042-8A85-4A7EB1542AC7}">
      <dsp:nvSpPr>
        <dsp:cNvPr id="0" name=""/>
        <dsp:cNvSpPr/>
      </dsp:nvSpPr>
      <dsp:spPr>
        <a:xfrm>
          <a:off x="2019895" y="502144"/>
          <a:ext cx="1833190" cy="1099914"/>
        </a:xfrm>
        <a:prstGeom prst="rect">
          <a:avLst/>
        </a:prstGeom>
        <a:solidFill>
          <a:schemeClr val="accent5">
            <a:hueOff val="-75107"/>
            <a:satOff val="-2011"/>
            <a:lumOff val="-69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UI Framework</a:t>
          </a:r>
        </a:p>
      </dsp:txBody>
      <dsp:txXfrm>
        <a:off x="2019895" y="502144"/>
        <a:ext cx="1833190" cy="1099914"/>
      </dsp:txXfrm>
    </dsp:sp>
    <dsp:sp modelId="{B09A2B81-0629-FB42-826E-580C12D3D9C8}">
      <dsp:nvSpPr>
        <dsp:cNvPr id="0" name=""/>
        <dsp:cNvSpPr/>
      </dsp:nvSpPr>
      <dsp:spPr>
        <a:xfrm>
          <a:off x="4036404" y="502144"/>
          <a:ext cx="1833190" cy="1099914"/>
        </a:xfrm>
        <a:prstGeom prst="rect">
          <a:avLst/>
        </a:prstGeom>
        <a:solidFill>
          <a:schemeClr val="accent5">
            <a:hueOff val="-150214"/>
            <a:satOff val="-4021"/>
            <a:lumOff val="-13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Drag &amp; Drop Designer</a:t>
          </a:r>
        </a:p>
      </dsp:txBody>
      <dsp:txXfrm>
        <a:off x="4036404" y="502144"/>
        <a:ext cx="1833190" cy="1099914"/>
      </dsp:txXfrm>
    </dsp:sp>
    <dsp:sp modelId="{C249FF85-2735-724E-B6F3-9618599842CD}">
      <dsp:nvSpPr>
        <dsp:cNvPr id="0" name=""/>
        <dsp:cNvSpPr/>
      </dsp:nvSpPr>
      <dsp:spPr>
        <a:xfrm>
          <a:off x="6052914" y="502144"/>
          <a:ext cx="1833190" cy="1099914"/>
        </a:xfrm>
        <a:prstGeom prst="rect">
          <a:avLst/>
        </a:prstGeom>
        <a:solidFill>
          <a:schemeClr val="accent5">
            <a:hueOff val="-225322"/>
            <a:satOff val="-6032"/>
            <a:lumOff val="-209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UI Design Language</a:t>
          </a:r>
        </a:p>
      </dsp:txBody>
      <dsp:txXfrm>
        <a:off x="6052914" y="502144"/>
        <a:ext cx="1833190" cy="1099914"/>
      </dsp:txXfrm>
    </dsp:sp>
    <dsp:sp modelId="{F315CE9C-AA0A-7C41-815D-81EF58D3139D}">
      <dsp:nvSpPr>
        <dsp:cNvPr id="0" name=""/>
        <dsp:cNvSpPr/>
      </dsp:nvSpPr>
      <dsp:spPr>
        <a:xfrm>
          <a:off x="8069423" y="502144"/>
          <a:ext cx="1833190" cy="1099914"/>
        </a:xfrm>
        <a:prstGeom prst="rect">
          <a:avLst/>
        </a:prstGeom>
        <a:solidFill>
          <a:schemeClr val="accent5">
            <a:hueOff val="-300429"/>
            <a:satOff val="-8042"/>
            <a:lumOff val="-279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.NET Support</a:t>
          </a:r>
        </a:p>
      </dsp:txBody>
      <dsp:txXfrm>
        <a:off x="8069423" y="502144"/>
        <a:ext cx="1833190" cy="1099914"/>
      </dsp:txXfrm>
    </dsp:sp>
    <dsp:sp modelId="{A35763BA-481C-944B-A4DC-C00D2E068AB3}">
      <dsp:nvSpPr>
        <dsp:cNvPr id="0" name=""/>
        <dsp:cNvSpPr/>
      </dsp:nvSpPr>
      <dsp:spPr>
        <a:xfrm>
          <a:off x="3385" y="1785377"/>
          <a:ext cx="1833190" cy="1099914"/>
        </a:xfrm>
        <a:prstGeom prst="rect">
          <a:avLst/>
        </a:prstGeom>
        <a:solidFill>
          <a:schemeClr val="accent5">
            <a:hueOff val="-375536"/>
            <a:satOff val="-10053"/>
            <a:lumOff val="-348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Legacy Windows Support</a:t>
          </a:r>
        </a:p>
      </dsp:txBody>
      <dsp:txXfrm>
        <a:off x="3385" y="1785377"/>
        <a:ext cx="1833190" cy="1099914"/>
      </dsp:txXfrm>
    </dsp:sp>
    <dsp:sp modelId="{8DA68357-46BC-AE4F-9374-CA836390E78F}">
      <dsp:nvSpPr>
        <dsp:cNvPr id="0" name=""/>
        <dsp:cNvSpPr/>
      </dsp:nvSpPr>
      <dsp:spPr>
        <a:xfrm>
          <a:off x="2019895" y="1785377"/>
          <a:ext cx="1833190" cy="1099914"/>
        </a:xfrm>
        <a:prstGeom prst="rect">
          <a:avLst/>
        </a:prstGeom>
        <a:solidFill>
          <a:schemeClr val="accent5">
            <a:hueOff val="-450643"/>
            <a:satOff val="-12063"/>
            <a:lumOff val="-418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Touch Support</a:t>
          </a:r>
        </a:p>
      </dsp:txBody>
      <dsp:txXfrm>
        <a:off x="2019895" y="1785377"/>
        <a:ext cx="1833190" cy="1099914"/>
      </dsp:txXfrm>
    </dsp:sp>
    <dsp:sp modelId="{55F578D2-5A41-EF43-AF06-C9D86ABB14CA}">
      <dsp:nvSpPr>
        <dsp:cNvPr id="0" name=""/>
        <dsp:cNvSpPr/>
      </dsp:nvSpPr>
      <dsp:spPr>
        <a:xfrm>
          <a:off x="4036404" y="1785377"/>
          <a:ext cx="1833190" cy="1099914"/>
        </a:xfrm>
        <a:prstGeom prst="rect">
          <a:avLst/>
        </a:prstGeom>
        <a:solidFill>
          <a:schemeClr val="accent5">
            <a:hueOff val="-525751"/>
            <a:satOff val="-14074"/>
            <a:lumOff val="-488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Cross Platform Options</a:t>
          </a:r>
        </a:p>
      </dsp:txBody>
      <dsp:txXfrm>
        <a:off x="4036404" y="1785377"/>
        <a:ext cx="1833190" cy="1099914"/>
      </dsp:txXfrm>
    </dsp:sp>
    <dsp:sp modelId="{DCE4045B-7F88-E240-BA18-638B5C0D8181}">
      <dsp:nvSpPr>
        <dsp:cNvPr id="0" name=""/>
        <dsp:cNvSpPr/>
      </dsp:nvSpPr>
      <dsp:spPr>
        <a:xfrm>
          <a:off x="6052914" y="1785377"/>
          <a:ext cx="1833190" cy="1099914"/>
        </a:xfrm>
        <a:prstGeom prst="rect">
          <a:avLst/>
        </a:prstGeom>
        <a:solidFill>
          <a:schemeClr val="accent5">
            <a:hueOff val="-600858"/>
            <a:satOff val="-16084"/>
            <a:lumOff val="-558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Long Term Support Options</a:t>
          </a:r>
        </a:p>
      </dsp:txBody>
      <dsp:txXfrm>
        <a:off x="6052914" y="1785377"/>
        <a:ext cx="1833190" cy="1099914"/>
      </dsp:txXfrm>
    </dsp:sp>
    <dsp:sp modelId="{15F2AA97-4E73-1B47-90B6-DADA6C85ACCC}">
      <dsp:nvSpPr>
        <dsp:cNvPr id="0" name=""/>
        <dsp:cNvSpPr/>
      </dsp:nvSpPr>
      <dsp:spPr>
        <a:xfrm>
          <a:off x="8069423" y="1785377"/>
          <a:ext cx="1833190" cy="1099914"/>
        </a:xfrm>
        <a:prstGeom prst="rect">
          <a:avLst/>
        </a:prstGeom>
        <a:solidFill>
          <a:schemeClr val="accent5">
            <a:hueOff val="-675965"/>
            <a:satOff val="-18095"/>
            <a:lumOff val="-627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Current Features and Public Roadmap</a:t>
          </a:r>
        </a:p>
      </dsp:txBody>
      <dsp:txXfrm>
        <a:off x="8069423" y="1785377"/>
        <a:ext cx="1833190" cy="10999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94E29-D936-4428-8AA5-9ACA90D69541}">
      <dsp:nvSpPr>
        <dsp:cNvPr id="0" name=""/>
        <dsp:cNvSpPr/>
      </dsp:nvSpPr>
      <dsp:spPr>
        <a:xfrm>
          <a:off x="1991015" y="6217"/>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17A1C-3982-4F58-82FB-1931E92D5619}">
      <dsp:nvSpPr>
        <dsp:cNvPr id="0" name=""/>
        <dsp:cNvSpPr/>
      </dsp:nvSpPr>
      <dsp:spPr>
        <a:xfrm>
          <a:off x="2422453" y="437655"/>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4888C9-6D14-42D1-96E8-95B99A98DF9A}">
      <dsp:nvSpPr>
        <dsp:cNvPr id="0" name=""/>
        <dsp:cNvSpPr/>
      </dsp:nvSpPr>
      <dsp:spPr>
        <a:xfrm>
          <a:off x="1343859"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Thank you!</a:t>
          </a:r>
        </a:p>
      </dsp:txBody>
      <dsp:txXfrm>
        <a:off x="1343859" y="2661218"/>
        <a:ext cx="3318750" cy="720000"/>
      </dsp:txXfrm>
    </dsp:sp>
    <dsp:sp modelId="{4BC40514-F374-4C01-9B92-8ACAF9CE307D}">
      <dsp:nvSpPr>
        <dsp:cNvPr id="0" name=""/>
        <dsp:cNvSpPr/>
      </dsp:nvSpPr>
      <dsp:spPr>
        <a:xfrm>
          <a:off x="5890546" y="6217"/>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8ACA4B-7AF1-4AEF-AECE-75033EF68F92}">
      <dsp:nvSpPr>
        <dsp:cNvPr id="0" name=""/>
        <dsp:cNvSpPr/>
      </dsp:nvSpPr>
      <dsp:spPr>
        <a:xfrm>
          <a:off x="6321984" y="437655"/>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D490EA-821D-44B3-A20D-6E96D68A263E}">
      <dsp:nvSpPr>
        <dsp:cNvPr id="0" name=""/>
        <dsp:cNvSpPr/>
      </dsp:nvSpPr>
      <dsp:spPr>
        <a:xfrm>
          <a:off x="5243390" y="2661218"/>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Contact: </a:t>
          </a:r>
          <a:r>
            <a:rPr lang="en-US" sz="1800" kern="1200">
              <a:hlinkClick xmlns:r="http://schemas.openxmlformats.org/officeDocument/2006/relationships" r:id="rId5"/>
            </a:rPr>
            <a:t>alvin@alvinashcraft.com</a:t>
          </a:r>
          <a:r>
            <a:rPr lang="en-US" sz="1800" kern="1200"/>
            <a:t> </a:t>
          </a:r>
        </a:p>
      </dsp:txBody>
      <dsp:txXfrm>
        <a:off x="5243390" y="2661218"/>
        <a:ext cx="331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14720-204D-4E2D-A600-0CCCE78AE039}"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17764B-67F0-44E0-8197-7599ED6060F2}" type="slidenum">
              <a:rPr lang="en-US" smtClean="0"/>
              <a:t>‹#›</a:t>
            </a:fld>
            <a:endParaRPr lang="en-US"/>
          </a:p>
        </p:txBody>
      </p:sp>
    </p:spTree>
    <p:extLst>
      <p:ext uri="{BB962C8B-B14F-4D97-AF65-F5344CB8AC3E}">
        <p14:creationId xmlns:p14="http://schemas.microsoft.com/office/powerpoint/2010/main" val="265498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month’s Boston .NET Architecture User Group.</a:t>
            </a:r>
          </a:p>
          <a:p>
            <a:endParaRPr lang="en-US" dirty="0"/>
          </a:p>
          <a:p>
            <a:r>
              <a:rPr lang="en-US" dirty="0"/>
              <a:t>My name is Alvin Ashcraft, and this month’s topic is about choosing the best UI framework for your next Windows application.</a:t>
            </a:r>
          </a:p>
          <a:p>
            <a:endParaRPr lang="en-US" dirty="0"/>
          </a:p>
          <a:p>
            <a:r>
              <a:rPr lang="en-US" dirty="0"/>
              <a:t>There are a slew of options out there, and we’ll be touching on many of them tonight, focusing primarily on the options from Microsoft.</a:t>
            </a:r>
          </a:p>
        </p:txBody>
      </p:sp>
      <p:sp>
        <p:nvSpPr>
          <p:cNvPr id="4" name="Slide Number Placeholder 3"/>
          <p:cNvSpPr>
            <a:spLocks noGrp="1"/>
          </p:cNvSpPr>
          <p:nvPr>
            <p:ph type="sldNum" sz="quarter" idx="5"/>
          </p:nvPr>
        </p:nvSpPr>
        <p:spPr/>
        <p:txBody>
          <a:bodyPr/>
          <a:lstStyle/>
          <a:p>
            <a:fld id="{4417764B-67F0-44E0-8197-7599ED6060F2}" type="slidenum">
              <a:rPr lang="en-US" smtClean="0"/>
              <a:t>1</a:t>
            </a:fld>
            <a:endParaRPr lang="en-US"/>
          </a:p>
        </p:txBody>
      </p:sp>
    </p:spTree>
    <p:extLst>
      <p:ext uri="{BB962C8B-B14F-4D97-AF65-F5344CB8AC3E}">
        <p14:creationId xmlns:p14="http://schemas.microsoft.com/office/powerpoint/2010/main" val="4256893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is the XAML learning curve. I love working with XAML, but it’s not everyone’s favorite UI language.</a:t>
            </a:r>
          </a:p>
          <a:p>
            <a:endParaRPr lang="en-US" dirty="0"/>
          </a:p>
          <a:p>
            <a:r>
              <a:rPr lang="en-US" dirty="0"/>
              <a:t>Like WinForms, it’s C# and VB only.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The current UI doesn’t look like Windows 10/11 out of the box yet. It still looks kind of like Vista, but that refresh is on the way. We’ll see how Fluent it looks when they’re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UWP and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project next.</a:t>
            </a:r>
          </a:p>
        </p:txBody>
      </p:sp>
      <p:sp>
        <p:nvSpPr>
          <p:cNvPr id="4" name="Slide Number Placeholder 3"/>
          <p:cNvSpPr>
            <a:spLocks noGrp="1"/>
          </p:cNvSpPr>
          <p:nvPr>
            <p:ph type="sldNum" sz="quarter" idx="5"/>
          </p:nvPr>
        </p:nvSpPr>
        <p:spPr/>
        <p:txBody>
          <a:bodyPr/>
          <a:lstStyle/>
          <a:p>
            <a:fld id="{4417764B-67F0-44E0-8197-7599ED6060F2}" type="slidenum">
              <a:rPr lang="en-US" smtClean="0"/>
              <a:t>10</a:t>
            </a:fld>
            <a:endParaRPr lang="en-US"/>
          </a:p>
        </p:txBody>
      </p:sp>
    </p:spTree>
    <p:extLst>
      <p:ext uri="{BB962C8B-B14F-4D97-AF65-F5344CB8AC3E}">
        <p14:creationId xmlns:p14="http://schemas.microsoft.com/office/powerpoint/2010/main" val="4181902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UWP apps now…</a:t>
            </a:r>
          </a:p>
          <a:p>
            <a:endParaRPr lang="en-US" dirty="0"/>
          </a:p>
          <a:p>
            <a:r>
              <a:rPr lang="en-US" dirty="0"/>
              <a:t>Thanks to Windows Phone, UWP apps are optimized for performance. They are small and memory-optimized with the .NET Native runtime. The latest WhatsApp app for Windows in the Microsoft Store was built on UWP, and it’s got great performance.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Visual Studio has a XAML designer for drag &amp; drop UI building, although I prefer to code my own in the XAML markup. The designer tends to make UIs that are less responsive to resizing.</a:t>
            </a:r>
          </a:p>
          <a:p>
            <a:endParaRPr lang="en-US" dirty="0"/>
          </a:p>
          <a:p>
            <a:r>
              <a:rPr lang="en-US" dirty="0"/>
              <a:t>These apps were built for pen and touch and provide dark mode support.</a:t>
            </a:r>
          </a:p>
          <a:p>
            <a:endParaRPr lang="en-US" dirty="0"/>
          </a:p>
          <a:p>
            <a:r>
              <a:rPr lang="en-US" dirty="0"/>
              <a:t>Like all XAML languages, you have data binding and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a:t>
            </a:r>
          </a:p>
        </p:txBody>
      </p:sp>
      <p:sp>
        <p:nvSpPr>
          <p:cNvPr id="4" name="Slide Number Placeholder 3"/>
          <p:cNvSpPr>
            <a:spLocks noGrp="1"/>
          </p:cNvSpPr>
          <p:nvPr>
            <p:ph type="sldNum" sz="quarter" idx="5"/>
          </p:nvPr>
        </p:nvSpPr>
        <p:spPr/>
        <p:txBody>
          <a:bodyPr/>
          <a:lstStyle/>
          <a:p>
            <a:fld id="{4417764B-67F0-44E0-8197-7599ED6060F2}" type="slidenum">
              <a:rPr lang="en-US" smtClean="0"/>
              <a:t>11</a:t>
            </a:fld>
            <a:endParaRPr lang="en-US"/>
          </a:p>
        </p:txBody>
      </p:sp>
    </p:spTree>
    <p:extLst>
      <p:ext uri="{BB962C8B-B14F-4D97-AF65-F5344CB8AC3E}">
        <p14:creationId xmlns:p14="http://schemas.microsoft.com/office/powerpoint/2010/main" val="1349837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downside of building UWP apps.</a:t>
            </a:r>
          </a:p>
          <a:p>
            <a:endParaRPr lang="en-US" dirty="0"/>
          </a:p>
          <a:p>
            <a:r>
              <a:rPr lang="en-US" dirty="0"/>
              <a:t>Well, unless you have a great reason, I don’t recommend building a new UWP app today.</a:t>
            </a:r>
          </a:p>
          <a:p>
            <a:endParaRPr lang="en-US" dirty="0"/>
          </a:p>
          <a:p>
            <a:r>
              <a:rPr lang="en-US" dirty="0"/>
              <a:t>While it’s still going to be supported by Microsoft for the foreseeable future, it’s getting no new features. That includes WinUI 2 controls. They’re both only getting critical security updates and bug fixes.</a:t>
            </a:r>
          </a:p>
          <a:p>
            <a:endParaRPr lang="en-US" dirty="0"/>
          </a:p>
          <a:p>
            <a:r>
              <a:rPr lang="en-US" dirty="0"/>
              <a:t>While .NET Native is small and fast, it’s also aging. With UWP, you get no access to modern .NET or language features. In fact, you can’t use any C# language features beyond C# 8 (and we’re up to C# 12 now in .NET 8 – it’s always the .NET version plus 4).</a:t>
            </a:r>
          </a:p>
          <a:p>
            <a:endParaRPr lang="en-US" dirty="0"/>
          </a:p>
          <a:p>
            <a:r>
              <a:rPr lang="en-US" dirty="0"/>
              <a:t>While WinUI 2 has some Fluent design look &amp; feel, it’s Fluent 1.0 (Windows 10). The Windows 11 look is Fluent 2.0. You can’t get that in UWP without some work on your part to style it.</a:t>
            </a:r>
          </a:p>
          <a:p>
            <a:endParaRPr lang="en-US" dirty="0"/>
          </a:p>
          <a:p>
            <a:r>
              <a:rPr lang="en-US" dirty="0"/>
              <a:t>UWP relies on .NET Standard for shared libraries (NuGet packages), and Microsoft is moving away from that standard to just using .NET as the standard feature set across platforms. That leaves UWP behind.</a:t>
            </a:r>
          </a:p>
          <a:p>
            <a:endParaRPr lang="en-US" dirty="0"/>
          </a:p>
          <a:p>
            <a:r>
              <a:rPr lang="en-US" dirty="0"/>
              <a:t>Finally, UWP versions are tied to Windows SDK versions. We’ll see how WinUI separated itself from this dependency on Windows.</a:t>
            </a:r>
          </a:p>
          <a:p>
            <a:endParaRPr lang="en-US" dirty="0"/>
          </a:p>
          <a:p>
            <a:r>
              <a:rPr lang="en-US" dirty="0"/>
              <a:t>Let’s take a very quick look at the UWP Shopping List app.</a:t>
            </a:r>
          </a:p>
        </p:txBody>
      </p:sp>
      <p:sp>
        <p:nvSpPr>
          <p:cNvPr id="4" name="Slide Number Placeholder 3"/>
          <p:cNvSpPr>
            <a:spLocks noGrp="1"/>
          </p:cNvSpPr>
          <p:nvPr>
            <p:ph type="sldNum" sz="quarter" idx="5"/>
          </p:nvPr>
        </p:nvSpPr>
        <p:spPr/>
        <p:txBody>
          <a:bodyPr/>
          <a:lstStyle/>
          <a:p>
            <a:fld id="{4417764B-67F0-44E0-8197-7599ED6060F2}" type="slidenum">
              <a:rPr lang="en-US" smtClean="0"/>
              <a:t>12</a:t>
            </a:fld>
            <a:endParaRPr lang="en-US"/>
          </a:p>
        </p:txBody>
      </p:sp>
    </p:spTree>
    <p:extLst>
      <p:ext uri="{BB962C8B-B14F-4D97-AF65-F5344CB8AC3E}">
        <p14:creationId xmlns:p14="http://schemas.microsoft.com/office/powerpoint/2010/main" val="3685190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3 is the UI component of the Windows App SDK.</a:t>
            </a:r>
          </a:p>
          <a:p>
            <a:endParaRPr lang="en-US" dirty="0"/>
          </a:p>
          <a:p>
            <a:r>
              <a:rPr lang="en-US" dirty="0"/>
              <a:t>It supports the latest Fluent design concepts, so you get the most modern looking apps with the least amount of effort/coding.</a:t>
            </a:r>
          </a:p>
          <a:p>
            <a:endParaRPr lang="en-US" dirty="0"/>
          </a:p>
          <a:p>
            <a:r>
              <a:rPr lang="en-US" dirty="0"/>
              <a:t>You get the features and controls of UWP without being coupled to a specific version of the Windows SDK. The Windows App SDK updates multiple times a year. Some of the recent updates brought XAML Islands, Theming, Notifications, improved windowing with </a:t>
            </a:r>
            <a:r>
              <a:rPr lang="en-US" dirty="0" err="1"/>
              <a:t>AppWindow</a:t>
            </a:r>
            <a:r>
              <a:rPr lang="en-US" dirty="0"/>
              <a:t>, and media controls. Version 1.5 will bring the much anticipated Maps control. It’s one of the top requested features. We’ll get to the other requests on the next slide.</a:t>
            </a:r>
          </a:p>
          <a:p>
            <a:endParaRPr lang="en-US" dirty="0"/>
          </a:p>
          <a:p>
            <a:r>
              <a:rPr lang="en-US" dirty="0"/>
              <a:t>You can check out the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for WinUI with the Windows Community Toolkit and .NET Community Toolkit. I’ll talk about those next month or you can read about them in my WinUI 3 book.</a:t>
            </a:r>
          </a:p>
          <a:p>
            <a:endParaRPr lang="en-US" dirty="0"/>
          </a:p>
          <a:p>
            <a:r>
              <a:rPr lang="en-US" dirty="0"/>
              <a:t>Finally, Microsoft is really positioning WinUI 3 as the top choice for ISVs to build apps for Windows. You can see that commitment in their partnerships with Apple &amp; Adobe to bring high profile, first-class apps to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13</a:t>
            </a:fld>
            <a:endParaRPr lang="en-US"/>
          </a:p>
        </p:txBody>
      </p:sp>
    </p:spTree>
    <p:extLst>
      <p:ext uri="{BB962C8B-B14F-4D97-AF65-F5344CB8AC3E}">
        <p14:creationId xmlns:p14="http://schemas.microsoft.com/office/powerpoint/2010/main" val="3554260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3.</a:t>
            </a:r>
          </a:p>
          <a:p>
            <a:endParaRPr lang="en-US" dirty="0"/>
          </a:p>
          <a:p>
            <a:r>
              <a:rPr lang="en-US" dirty="0"/>
              <a:t>The big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we have to debug the app and rely on XAML Hot Reload to experiment with UI changes.</a:t>
            </a:r>
          </a:p>
          <a:p>
            <a:endParaRPr lang="en-US" dirty="0"/>
          </a:p>
          <a:p>
            <a:r>
              <a:rPr lang="en-US" dirty="0"/>
              <a:t>Next, WinUI apps only support C# and C++. There’s no support for VB or F#.</a:t>
            </a:r>
          </a:p>
          <a:p>
            <a:endParaRPr lang="en-US" dirty="0"/>
          </a:p>
          <a:p>
            <a:r>
              <a:rPr lang="en-US" dirty="0"/>
              <a:t>If you’re porting a UWP app to WinUI, you’ll have to leave the Xbox and HoloLens support behind. WinUI is Windows desktop only.</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pick up a copy of my WinUI book, I add data validation to an app with a workaround that’s easy to add to your own apps.</a:t>
            </a:r>
          </a:p>
          <a:p>
            <a:endParaRPr lang="en-US" dirty="0"/>
          </a:p>
          <a:p>
            <a:r>
              <a:rPr lang="en-US" dirty="0"/>
              <a:t>Now let’s look at the WinUI app. This one has a basic MVVM implementation.</a:t>
            </a:r>
          </a:p>
        </p:txBody>
      </p:sp>
      <p:sp>
        <p:nvSpPr>
          <p:cNvPr id="4" name="Slide Number Placeholder 3"/>
          <p:cNvSpPr>
            <a:spLocks noGrp="1"/>
          </p:cNvSpPr>
          <p:nvPr>
            <p:ph type="sldNum" sz="quarter" idx="5"/>
          </p:nvPr>
        </p:nvSpPr>
        <p:spPr/>
        <p:txBody>
          <a:bodyPr/>
          <a:lstStyle/>
          <a:p>
            <a:fld id="{4417764B-67F0-44E0-8197-7599ED6060F2}" type="slidenum">
              <a:rPr lang="en-US" smtClean="0"/>
              <a:t>14</a:t>
            </a:fld>
            <a:endParaRPr lang="en-US"/>
          </a:p>
        </p:txBody>
      </p:sp>
    </p:spTree>
    <p:extLst>
      <p:ext uri="{BB962C8B-B14F-4D97-AF65-F5344CB8AC3E}">
        <p14:creationId xmlns:p14="http://schemas.microsoft.com/office/powerpoint/2010/main" val="261180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a:t>
            </a:r>
          </a:p>
          <a:p>
            <a:endParaRPr lang="en-US" dirty="0"/>
          </a:p>
          <a:p>
            <a:r>
              <a:rPr lang="en-US" dirty="0"/>
              <a:t>MAUI apps can be deployed to Windows, Android, iOS, macOS, and Samsung Tizen devices (watches and TVs). Linux is often requested, but it’s not yet supported.</a:t>
            </a:r>
          </a:p>
          <a:p>
            <a:endParaRPr lang="en-US" dirty="0"/>
          </a:p>
          <a:p>
            <a:r>
              <a:rPr lang="en-US" dirty="0"/>
              <a:t>With MAUI, you can create a single codebase to target all platforms.</a:t>
            </a:r>
          </a:p>
          <a:p>
            <a:r>
              <a:rPr lang="en-US" dirty="0"/>
              <a:t>  - You can create platform-specific code to access native functionality.</a:t>
            </a:r>
          </a:p>
          <a:p>
            <a:r>
              <a:rPr lang="en-US" dirty="0"/>
              <a:t>  - MAUI also has helpers to wrap many common device functions (file system, camera,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pretty simple.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MAUI apps are compiled and deployed to Windows, they’re WinUI under the covers.</a:t>
            </a:r>
          </a:p>
          <a:p>
            <a:endParaRPr lang="en-US" dirty="0"/>
          </a:p>
          <a:p>
            <a:r>
              <a:rPr lang="en-US" dirty="0"/>
              <a:t>There’s also a Blazor Hybrid app template for .NET MAUI. This allows you to build your UI in Razor components which get hosted inside a custom WebView control in the MAUI host. We’ll also touch on Blazor Hybrid apps for desktop in a bit. You can take the same approach on desktop with WPF or WinForms WebView hosts.</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15</a:t>
            </a:fld>
            <a:endParaRPr lang="en-US"/>
          </a:p>
        </p:txBody>
      </p:sp>
    </p:spTree>
    <p:extLst>
      <p:ext uri="{BB962C8B-B14F-4D97-AF65-F5344CB8AC3E}">
        <p14:creationId xmlns:p14="http://schemas.microsoft.com/office/powerpoint/2010/main" val="353188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MAUI drawbacks…</a:t>
            </a:r>
          </a:p>
          <a:p>
            <a:endParaRPr lang="en-US" dirty="0"/>
          </a:p>
          <a:p>
            <a:r>
              <a:rPr lang="en-US" dirty="0"/>
              <a:t>The more platform-specific code your apps needs, the more complex it’s going to get. If you’re relying on device hardware access extensively, be prepared to have some per-platform implementations.</a:t>
            </a:r>
          </a:p>
          <a:p>
            <a:endParaRPr lang="en-US" dirty="0"/>
          </a:p>
          <a:p>
            <a:r>
              <a:rPr lang="en-US" dirty="0"/>
              <a:t>Like WinUI, there’s no XAML designer to build your UI.</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More people are using MAUI for iOS &amp; Android than they are for Windows. The team’s top priority now is getting developers ported from Xamarin to MAUI, as support for Xamarin ends this spring. So, Windows features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
        <p:nvSpPr>
          <p:cNvPr id="4" name="Slide Number Placeholder 3"/>
          <p:cNvSpPr>
            <a:spLocks noGrp="1"/>
          </p:cNvSpPr>
          <p:nvPr>
            <p:ph type="sldNum" sz="quarter" idx="5"/>
          </p:nvPr>
        </p:nvSpPr>
        <p:spPr/>
        <p:txBody>
          <a:bodyPr/>
          <a:lstStyle/>
          <a:p>
            <a:fld id="{4417764B-67F0-44E0-8197-7599ED6060F2}" type="slidenum">
              <a:rPr lang="en-US" smtClean="0"/>
              <a:t>16</a:t>
            </a:fld>
            <a:endParaRPr lang="en-US"/>
          </a:p>
        </p:txBody>
      </p:sp>
    </p:spTree>
    <p:extLst>
      <p:ext uri="{BB962C8B-B14F-4D97-AF65-F5344CB8AC3E}">
        <p14:creationId xmlns:p14="http://schemas.microsoft.com/office/powerpoint/2010/main" val="934296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They have a Figma plugin so your design team can design your app screens and generate your Uno pages.</a:t>
            </a:r>
          </a:p>
          <a:p>
            <a:endParaRPr lang="en-US" dirty="0"/>
          </a:p>
          <a:p>
            <a:r>
              <a:rPr lang="en-US" dirty="0"/>
              <a:t>Uno can create apps with Fluent, Material or Cupertino look and feel.</a:t>
            </a:r>
          </a:p>
          <a:p>
            <a:endParaRPr lang="en-US" dirty="0"/>
          </a:p>
          <a:p>
            <a:r>
              <a:rPr lang="en-US" dirty="0"/>
              <a:t>Uno has plugins for Visual Studio, VS Code or JetBrains Rider. So, you can choose your preferred editor.</a:t>
            </a:r>
          </a:p>
        </p:txBody>
      </p:sp>
      <p:sp>
        <p:nvSpPr>
          <p:cNvPr id="4" name="Slide Number Placeholder 3"/>
          <p:cNvSpPr>
            <a:spLocks noGrp="1"/>
          </p:cNvSpPr>
          <p:nvPr>
            <p:ph type="sldNum" sz="quarter" idx="5"/>
          </p:nvPr>
        </p:nvSpPr>
        <p:spPr/>
        <p:txBody>
          <a:bodyPr/>
          <a:lstStyle/>
          <a:p>
            <a:fld id="{4417764B-67F0-44E0-8197-7599ED6060F2}" type="slidenum">
              <a:rPr lang="en-US" smtClean="0"/>
              <a:t>17</a:t>
            </a:fld>
            <a:endParaRPr lang="en-US"/>
          </a:p>
        </p:txBody>
      </p:sp>
    </p:spTree>
    <p:extLst>
      <p:ext uri="{BB962C8B-B14F-4D97-AF65-F5344CB8AC3E}">
        <p14:creationId xmlns:p14="http://schemas.microsoft.com/office/powerpoint/2010/main" val="3562182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Again there’s no XAML designer.</a:t>
            </a:r>
          </a:p>
          <a:p>
            <a:endParaRPr lang="en-US" dirty="0"/>
          </a:p>
          <a:p>
            <a:r>
              <a:rPr lang="en-US" dirty="0"/>
              <a:t>The platform-specific code issue we’ve discussed with MAUI.</a:t>
            </a:r>
          </a:p>
          <a:p>
            <a:endParaRPr lang="en-US" dirty="0"/>
          </a:p>
          <a:p>
            <a:r>
              <a:rPr lang="en-US" dirty="0"/>
              <a:t>And the cross-platform vs native performance concerns we discussed with MAUI.</a:t>
            </a:r>
          </a:p>
          <a:p>
            <a:endParaRPr lang="en-US" dirty="0"/>
          </a:p>
          <a:p>
            <a:r>
              <a:rPr lang="en-US" dirty="0"/>
              <a:t>Let’s take a quick look at the Uno version of our WinUI shopping list app.</a:t>
            </a:r>
          </a:p>
        </p:txBody>
      </p:sp>
      <p:sp>
        <p:nvSpPr>
          <p:cNvPr id="4" name="Slide Number Placeholder 3"/>
          <p:cNvSpPr>
            <a:spLocks noGrp="1"/>
          </p:cNvSpPr>
          <p:nvPr>
            <p:ph type="sldNum" sz="quarter" idx="5"/>
          </p:nvPr>
        </p:nvSpPr>
        <p:spPr/>
        <p:txBody>
          <a:bodyPr/>
          <a:lstStyle/>
          <a:p>
            <a:fld id="{4417764B-67F0-44E0-8197-7599ED6060F2}" type="slidenum">
              <a:rPr lang="en-US" smtClean="0"/>
              <a:t>18</a:t>
            </a:fld>
            <a:endParaRPr lang="en-US"/>
          </a:p>
        </p:txBody>
      </p:sp>
    </p:spTree>
    <p:extLst>
      <p:ext uri="{BB962C8B-B14F-4D97-AF65-F5344CB8AC3E}">
        <p14:creationId xmlns:p14="http://schemas.microsoft.com/office/powerpoint/2010/main" val="3588012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
        <p:nvSpPr>
          <p:cNvPr id="4" name="Slide Number Placeholder 3"/>
          <p:cNvSpPr>
            <a:spLocks noGrp="1"/>
          </p:cNvSpPr>
          <p:nvPr>
            <p:ph type="sldNum" sz="quarter" idx="5"/>
          </p:nvPr>
        </p:nvSpPr>
        <p:spPr/>
        <p:txBody>
          <a:bodyPr/>
          <a:lstStyle/>
          <a:p>
            <a:fld id="{4417764B-67F0-44E0-8197-7599ED6060F2}" type="slidenum">
              <a:rPr lang="en-US" smtClean="0"/>
              <a:t>19</a:t>
            </a:fld>
            <a:endParaRPr lang="en-US"/>
          </a:p>
        </p:txBody>
      </p:sp>
    </p:spTree>
    <p:extLst>
      <p:ext uri="{BB962C8B-B14F-4D97-AF65-F5344CB8AC3E}">
        <p14:creationId xmlns:p14="http://schemas.microsoft.com/office/powerpoint/2010/main" val="402520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 and…</a:t>
            </a:r>
          </a:p>
        </p:txBody>
      </p:sp>
      <p:sp>
        <p:nvSpPr>
          <p:cNvPr id="4" name="Slide Number Placeholder 3"/>
          <p:cNvSpPr>
            <a:spLocks noGrp="1"/>
          </p:cNvSpPr>
          <p:nvPr>
            <p:ph type="sldNum" sz="quarter" idx="5"/>
          </p:nvPr>
        </p:nvSpPr>
        <p:spPr/>
        <p:txBody>
          <a:bodyPr/>
          <a:lstStyle/>
          <a:p>
            <a:fld id="{4417764B-67F0-44E0-8197-7599ED6060F2}" type="slidenum">
              <a:rPr lang="en-US" smtClean="0"/>
              <a:t>2</a:t>
            </a:fld>
            <a:endParaRPr lang="en-US"/>
          </a:p>
        </p:txBody>
      </p:sp>
    </p:spTree>
    <p:extLst>
      <p:ext uri="{BB962C8B-B14F-4D97-AF65-F5344CB8AC3E}">
        <p14:creationId xmlns:p14="http://schemas.microsoft.com/office/powerpoint/2010/main" val="637152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a:t>
            </a:r>
            <a:r>
              <a:rPr lang="en-US" dirty="0" err="1"/>
              <a:t>xplat</a:t>
            </a:r>
            <a:r>
              <a:rPr lang="en-US" dirty="0"/>
              <a:t>? Or do you think you will in the future?</a:t>
            </a:r>
          </a:p>
          <a:p>
            <a:r>
              <a:rPr lang="en-US" dirty="0"/>
              <a:t>Are you porting an existing solution?</a:t>
            </a:r>
          </a:p>
          <a:p>
            <a:r>
              <a:rPr lang="en-US" dirty="0"/>
              <a:t>How long do you expect to support your app?</a:t>
            </a:r>
          </a:p>
          <a:p>
            <a:r>
              <a:rPr lang="en-US" dirty="0"/>
              <a:t>Do the current features of each platform meet your needs? Are missing features even on the roadmap?</a:t>
            </a:r>
          </a:p>
          <a:p>
            <a:endParaRPr lang="en-US" dirty="0"/>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20</a:t>
            </a:fld>
            <a:endParaRPr lang="en-US"/>
          </a:p>
        </p:txBody>
      </p:sp>
    </p:spTree>
    <p:extLst>
      <p:ext uri="{BB962C8B-B14F-4D97-AF65-F5344CB8AC3E}">
        <p14:creationId xmlns:p14="http://schemas.microsoft.com/office/powerpoint/2010/main" val="2514159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along with a larger list of links and the two Visual Studio solutions I used tonight.</a:t>
            </a:r>
          </a:p>
        </p:txBody>
      </p:sp>
      <p:sp>
        <p:nvSpPr>
          <p:cNvPr id="4" name="Slide Number Placeholder 3"/>
          <p:cNvSpPr>
            <a:spLocks noGrp="1"/>
          </p:cNvSpPr>
          <p:nvPr>
            <p:ph type="sldNum" sz="quarter" idx="5"/>
          </p:nvPr>
        </p:nvSpPr>
        <p:spPr/>
        <p:txBody>
          <a:bodyPr/>
          <a:lstStyle/>
          <a:p>
            <a:fld id="{4417764B-67F0-44E0-8197-7599ED6060F2}" type="slidenum">
              <a:rPr lang="en-US" smtClean="0"/>
              <a:t>21</a:t>
            </a:fld>
            <a:endParaRPr lang="en-US"/>
          </a:p>
        </p:txBody>
      </p:sp>
    </p:spTree>
    <p:extLst>
      <p:ext uri="{BB962C8B-B14F-4D97-AF65-F5344CB8AC3E}">
        <p14:creationId xmlns:p14="http://schemas.microsoft.com/office/powerpoint/2010/main" val="3660475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 Any other questions or thoughts?</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22</a:t>
            </a:fld>
            <a:endParaRPr lang="en-US"/>
          </a:p>
        </p:txBody>
      </p:sp>
    </p:spTree>
    <p:extLst>
      <p:ext uri="{BB962C8B-B14F-4D97-AF65-F5344CB8AC3E}">
        <p14:creationId xmlns:p14="http://schemas.microsoft.com/office/powerpoint/2010/main" val="169468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event, TechBash 2024, is coming up in September.</a:t>
            </a:r>
          </a:p>
          <a:p>
            <a:endParaRPr lang="en-US" dirty="0"/>
          </a:p>
          <a:p>
            <a:r>
              <a:rPr lang="en-US" dirty="0"/>
              <a:t>It’s a conference at the Kalahari Resort in the Poconos with 3-day and 4-day options. We have an awesome time every year. It has the food, speakers, and content of a big event like </a:t>
            </a:r>
            <a:r>
              <a:rPr lang="en-US" dirty="0" err="1"/>
              <a:t>VSLive</a:t>
            </a:r>
            <a:r>
              <a:rPr lang="en-US" dirty="0"/>
              <a:t> or Microsoft Build with a size of a large code camp or other regional conference. You can bring your whole family for the water park, Thursday Game Night, and our Friday Family Day sessions for kids.</a:t>
            </a:r>
          </a:p>
          <a:p>
            <a:endParaRPr lang="en-US" dirty="0"/>
          </a:p>
          <a:p>
            <a:r>
              <a:rPr lang="en-US" dirty="0"/>
              <a:t>If you’re a speaker our 2024 call for speakers is currently open through March 8</a:t>
            </a:r>
            <a:r>
              <a:rPr lang="en-US" baseline="30000" dirty="0"/>
              <a:t>th</a:t>
            </a:r>
            <a:r>
              <a:rPr lang="en-US" dirty="0"/>
              <a:t>. Speakers get a full conference pass and if your company doesn’t cover your travel, we’ll cover up to two nights in the hotel at the resort.</a:t>
            </a:r>
          </a:p>
        </p:txBody>
      </p:sp>
      <p:sp>
        <p:nvSpPr>
          <p:cNvPr id="4" name="Slide Number Placeholder 3"/>
          <p:cNvSpPr>
            <a:spLocks noGrp="1"/>
          </p:cNvSpPr>
          <p:nvPr>
            <p:ph type="sldNum" sz="quarter" idx="5"/>
          </p:nvPr>
        </p:nvSpPr>
        <p:spPr/>
        <p:txBody>
          <a:bodyPr/>
          <a:lstStyle/>
          <a:p>
            <a:fld id="{4417764B-67F0-44E0-8197-7599ED6060F2}" type="slidenum">
              <a:rPr lang="en-US" smtClean="0"/>
              <a:t>3</a:t>
            </a:fld>
            <a:endParaRPr lang="en-US"/>
          </a:p>
        </p:txBody>
      </p:sp>
    </p:spTree>
    <p:extLst>
      <p:ext uri="{BB962C8B-B14F-4D97-AF65-F5344CB8AC3E}">
        <p14:creationId xmlns:p14="http://schemas.microsoft.com/office/powerpoint/2010/main" val="62577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tonight’s agenda.</a:t>
            </a:r>
          </a:p>
          <a:p>
            <a:endParaRPr lang="en-US" dirty="0"/>
          </a:p>
          <a:p>
            <a:r>
              <a:rPr lang="en-US" dirty="0"/>
              <a:t>We’ll start with a brief review of the history of Windows development since the introduction of .NET.</a:t>
            </a:r>
          </a:p>
          <a:p>
            <a:endParaRPr lang="en-US" dirty="0"/>
          </a:p>
          <a:p>
            <a:r>
              <a:rPr lang="en-US" dirty="0"/>
              <a:t>Then we’ll review some reason why you may or may not decide to choose each of these UI frameworks, followed by a look at some code for each of them.</a:t>
            </a:r>
          </a:p>
          <a:p>
            <a:endParaRPr lang="en-US" dirty="0"/>
          </a:p>
          <a:p>
            <a:r>
              <a:rPr lang="en-US" dirty="0"/>
              <a:t>I created a sample app using each framework. It’s a very basic shopping list app that loads some sample data. Each app shares the same code to load the sample data, and you can add more items, mark them as purchased or remove them from your list. We’ll see the similarities and difference and you’ll see that I’m not the best at UI design,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hopefully we’ll have some time for Q&amp;A. But feel free to ask questions as we go. It’s usually best to address any questions while they’re in context, and there’s a good chance that you’re not the only one with that questions. If I don’t see questions in chat, please interrupt me any time.</a:t>
            </a:r>
          </a:p>
          <a:p>
            <a:endParaRPr lang="en-US" dirty="0"/>
          </a:p>
        </p:txBody>
      </p:sp>
      <p:sp>
        <p:nvSpPr>
          <p:cNvPr id="4" name="Slide Number Placeholder 3"/>
          <p:cNvSpPr>
            <a:spLocks noGrp="1"/>
          </p:cNvSpPr>
          <p:nvPr>
            <p:ph type="sldNum" sz="quarter" idx="5"/>
          </p:nvPr>
        </p:nvSpPr>
        <p:spPr/>
        <p:txBody>
          <a:bodyPr/>
          <a:lstStyle/>
          <a:p>
            <a:fld id="{4417764B-67F0-44E0-8197-7599ED6060F2}" type="slidenum">
              <a:rPr lang="en-US" smtClean="0"/>
              <a:t>4</a:t>
            </a:fld>
            <a:endParaRPr lang="en-US"/>
          </a:p>
        </p:txBody>
      </p:sp>
    </p:spTree>
    <p:extLst>
      <p:ext uri="{BB962C8B-B14F-4D97-AF65-F5344CB8AC3E}">
        <p14:creationId xmlns:p14="http://schemas.microsoft.com/office/powerpoint/2010/main" val="2242565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simplified timeline of UI frameworks for .NET developers since .NET’s introduction in 2002.</a:t>
            </a:r>
          </a:p>
          <a:p>
            <a:endParaRPr lang="en-US" dirty="0"/>
          </a:p>
          <a:p>
            <a:r>
              <a:rPr lang="en-US" dirty="0"/>
              <a:t>WinForms has been there for every step of the way. Even before WinForms in .NET Microsoft has had a forms designer for Windows apps since 1991 when Bill Gates demoed the VB form designer.</a:t>
            </a:r>
          </a:p>
          <a:p>
            <a:endParaRPr lang="en-US" dirty="0"/>
          </a:p>
          <a:p>
            <a:r>
              <a:rPr lang="en-US" dirty="0"/>
              <a:t>Windows Presentation Foundation (or WPF) was introduced around the same time as Windows Vista in 2006 and was the first XAML-based UI framework from Microsoft, followed by everyone’s favorite web development framework, Silverlight, in 2007. WPF became a big deal for enterprise developers, and quickly overtook WinForms as the de-facto choice for businesses building Windows apps.</a:t>
            </a:r>
          </a:p>
          <a:p>
            <a:endParaRPr lang="en-US" dirty="0"/>
          </a:p>
          <a:p>
            <a:r>
              <a:rPr lang="en-US" dirty="0"/>
              <a:t>We’ll skim over the Windows 8 XAML apps that debuted in 2012 and talk about UWP apps. They were introduced in 2015 with Windows 10, and UWP apps gave developers a way to target Windows on desktops, phones, HoloLens, and Xbox with a single project. They had some success with ISVs building consumer apps, but never found a place in the enterprise. The constraints of the other platforms, held back the Windows 10 desktop capabilities. We’ll talk more about those things later.</a:t>
            </a:r>
          </a:p>
          <a:p>
            <a:endParaRPr lang="en-US" dirty="0"/>
          </a:p>
          <a:p>
            <a:r>
              <a:rPr lang="en-US" dirty="0"/>
              <a:t>2021 gave use two new options for Windows apps, WinUI 3 (and the Windows App SDK) and Blazor Hybrid apps. WinUI 3 was launched as a successor to UWP, and Blazor Hybrid apps give web developers a way to build for desktop and mobile clients.</a:t>
            </a:r>
          </a:p>
          <a:p>
            <a:endParaRPr lang="en-US" dirty="0"/>
          </a:p>
          <a:p>
            <a:r>
              <a:rPr lang="en-US" dirty="0"/>
              <a:t>We’ll also talk about some new options that allow you to target Windows and beyond. .NET MAUI is the successor to </a:t>
            </a:r>
            <a:r>
              <a:rPr lang="en-US" dirty="0" err="1"/>
              <a:t>Xamarin.Forms</a:t>
            </a:r>
            <a:r>
              <a:rPr lang="en-US" dirty="0"/>
              <a:t>, and it allows you to use XAML and C# to build apps for Windows, macOS, iOS, Android and Samsung watches &amp; smart TVs. There are some 3</a:t>
            </a:r>
            <a:r>
              <a:rPr lang="en-US" baseline="30000" dirty="0"/>
              <a:t>rd</a:t>
            </a:r>
            <a:r>
              <a:rPr lang="en-US" dirty="0"/>
              <a:t> party options that we’ll touch on as time permits.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Flutter, React Native for Windows, JavaFX, Electron, and many other options for building apps for Windows and beyond.</a:t>
            </a:r>
          </a:p>
        </p:txBody>
      </p:sp>
      <p:sp>
        <p:nvSpPr>
          <p:cNvPr id="4" name="Slide Number Placeholder 3"/>
          <p:cNvSpPr>
            <a:spLocks noGrp="1"/>
          </p:cNvSpPr>
          <p:nvPr>
            <p:ph type="sldNum" sz="quarter" idx="5"/>
          </p:nvPr>
        </p:nvSpPr>
        <p:spPr/>
        <p:txBody>
          <a:bodyPr/>
          <a:lstStyle/>
          <a:p>
            <a:fld id="{4417764B-67F0-44E0-8197-7599ED6060F2}" type="slidenum">
              <a:rPr lang="en-US" smtClean="0"/>
              <a:t>5</a:t>
            </a:fld>
            <a:endParaRPr lang="en-US"/>
          </a:p>
        </p:txBody>
      </p:sp>
    </p:spTree>
    <p:extLst>
      <p:ext uri="{BB962C8B-B14F-4D97-AF65-F5344CB8AC3E}">
        <p14:creationId xmlns:p14="http://schemas.microsoft.com/office/powerpoint/2010/main" val="384879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examples of Windows user interfaces created with different UI Frameworks.</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XP… utilitarian. I’ve probably created </a:t>
            </a:r>
            <a:r>
              <a:rPr lang="en-US" dirty="0" err="1"/>
              <a:t>Uis</a:t>
            </a:r>
            <a:r>
              <a:rPr lang="en-US" dirty="0"/>
              <a:t> similar to this in VB 6 back in the day.</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with the preview UI for their Extension Manager open. Nearly all of the Visual Studio UI is WPF. There are a few remaining legacy dialogs left (like the Options dialog), but it’s mostly WPF.</a:t>
            </a:r>
          </a:p>
          <a:p>
            <a:endParaRPr lang="en-US" dirty="0"/>
          </a:p>
          <a:p>
            <a:r>
              <a:rPr lang="en-US" dirty="0"/>
              <a:t>The lower-center screens are created with .NET MAUI. Microsoft created a weather app that is responsive to different desktop and mobile form factors. You can get the source code for this app on GitHub. Just search for .NET MAUI weather sample app.</a:t>
            </a:r>
          </a:p>
          <a:p>
            <a:endParaRPr lang="en-US" dirty="0"/>
          </a:p>
          <a:p>
            <a:r>
              <a:rPr lang="en-US" dirty="0"/>
              <a:t>The top right image is a screenshot of my Windows File Explorer in Windows 11. The new builds of Windows 11 have a File Explorer that is built with WinUI. Microsoft and some key partners like Apple and Adobe have been using WinUI 3 to create some desktop apps in the last year or so. The Apple Music app is the last image here. You can download that, as well as Apple TV and Apple Devices apps from the Microsoft Store. All three were built with WinUI 3 and the Windows App SDK. Adobe’s WinUI app is Fresco, if you want to check that out.</a:t>
            </a:r>
          </a:p>
        </p:txBody>
      </p:sp>
      <p:sp>
        <p:nvSpPr>
          <p:cNvPr id="4" name="Slide Number Placeholder 3"/>
          <p:cNvSpPr>
            <a:spLocks noGrp="1"/>
          </p:cNvSpPr>
          <p:nvPr>
            <p:ph type="sldNum" sz="quarter" idx="5"/>
          </p:nvPr>
        </p:nvSpPr>
        <p:spPr/>
        <p:txBody>
          <a:bodyPr/>
          <a:lstStyle/>
          <a:p>
            <a:fld id="{4417764B-67F0-44E0-8197-7599ED6060F2}" type="slidenum">
              <a:rPr lang="en-US" smtClean="0"/>
              <a:t>6</a:t>
            </a:fld>
            <a:endParaRPr lang="en-US"/>
          </a:p>
        </p:txBody>
      </p:sp>
    </p:spTree>
    <p:extLst>
      <p:ext uri="{BB962C8B-B14F-4D97-AF65-F5344CB8AC3E}">
        <p14:creationId xmlns:p14="http://schemas.microsoft.com/office/powerpoint/2010/main" val="355265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the details, starting with WinForms…</a:t>
            </a:r>
          </a:p>
          <a:p>
            <a:endParaRPr lang="en-US" dirty="0"/>
          </a:p>
          <a:p>
            <a:r>
              <a:rPr lang="en-US" dirty="0"/>
              <a:t>Developers love WinForms because it lets you build simple apps fast. It has a visual drag &amp; drop designer to build your UI, and everything is C# (or VB) code. </a:t>
            </a:r>
          </a:p>
          <a:p>
            <a:endParaRPr lang="en-US" dirty="0"/>
          </a:p>
          <a:p>
            <a:r>
              <a:rPr lang="en-US" dirty="0"/>
              <a:t>Like we saw on the last slide, there has been strong 3</a:t>
            </a:r>
            <a:r>
              <a:rPr lang="en-US" baseline="30000" dirty="0"/>
              <a:t>rd</a:t>
            </a:r>
            <a:r>
              <a:rPr lang="en-US" dirty="0"/>
              <a:t> party support for WinForms controls and other components for years.</a:t>
            </a:r>
          </a:p>
          <a:p>
            <a:endParaRPr lang="en-US" dirty="0"/>
          </a:p>
          <a:p>
            <a:r>
              <a:rPr lang="en-US" dirty="0"/>
              <a:t>There are two options for creating a new WinForms project. Most of you will want to select the modern .NET option ( that’s .NET 8 today), but you still do have the options to create a new WinForms project on .NET Framework 4.8. If you have clients running unsupported Windows 7 machines, you can still build and maintain .NET client apps for them.</a:t>
            </a:r>
          </a:p>
          <a:p>
            <a:endParaRPr lang="en-US" dirty="0"/>
          </a:p>
          <a:p>
            <a:r>
              <a:rPr lang="en-US" dirty="0"/>
              <a:t>If you have existing .NET Framework WinForms apps, Microsoft has a .NET Upgrade tool you can use to move them to .NET 8. This tool can also upgrade legacy WPF apps to .NET 8 WPF, </a:t>
            </a:r>
            <a:r>
              <a:rPr lang="en-US" dirty="0" err="1"/>
              <a:t>Xamarin.Forms</a:t>
            </a:r>
            <a:r>
              <a:rPr lang="en-US" dirty="0"/>
              <a:t> apps to .NET MAUI, or UWP apps to WinUI 3.</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There’s no XAML, CSS, or any other UI language to learn. Every .NET developer can be a WinForms developers.</a:t>
            </a:r>
          </a:p>
        </p:txBody>
      </p:sp>
      <p:sp>
        <p:nvSpPr>
          <p:cNvPr id="4" name="Slide Number Placeholder 3"/>
          <p:cNvSpPr>
            <a:spLocks noGrp="1"/>
          </p:cNvSpPr>
          <p:nvPr>
            <p:ph type="sldNum" sz="quarter" idx="5"/>
          </p:nvPr>
        </p:nvSpPr>
        <p:spPr/>
        <p:txBody>
          <a:bodyPr/>
          <a:lstStyle/>
          <a:p>
            <a:fld id="{4417764B-67F0-44E0-8197-7599ED6060F2}" type="slidenum">
              <a:rPr lang="en-US" smtClean="0"/>
              <a:t>7</a:t>
            </a:fld>
            <a:endParaRPr lang="en-US"/>
          </a:p>
        </p:txBody>
      </p:sp>
    </p:spTree>
    <p:extLst>
      <p:ext uri="{BB962C8B-B14F-4D97-AF65-F5344CB8AC3E}">
        <p14:creationId xmlns:p14="http://schemas.microsoft.com/office/powerpoint/2010/main" val="61988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may decide not to choose Windows Forms, and then we’ll look at the code.</a:t>
            </a:r>
          </a:p>
          <a:p>
            <a:endParaRPr lang="en-US" dirty="0"/>
          </a:p>
          <a:p>
            <a:r>
              <a:rPr lang="en-US" dirty="0"/>
              <a:t>Without any custom theming applied, it looks dated. It’s had some updates to improve the UI a bit since Windows XP, but you won’t be implementing Microsoft Fluent Design or Google’s Material Design in a WinForms app any time soon.</a:t>
            </a:r>
          </a:p>
          <a:p>
            <a:endParaRPr lang="en-US" dirty="0"/>
          </a:p>
          <a:p>
            <a:r>
              <a:rPr lang="en-US" dirty="0"/>
              <a:t>The XAML-based languages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that there are some 3</a:t>
            </a:r>
            <a:r>
              <a:rPr lang="en-US" baseline="30000" dirty="0"/>
              <a:t>rd</a:t>
            </a:r>
            <a:r>
              <a:rPr lang="en-US" dirty="0"/>
              <a:t> party theming options for with light and dark themes though.</a:t>
            </a:r>
          </a:p>
          <a:p>
            <a:endParaRPr lang="en-US" dirty="0"/>
          </a:p>
          <a:p>
            <a:r>
              <a:rPr lang="en-US" dirty="0"/>
              <a:t>It’s also not great for touch input or ink support with pen input on touch devices.</a:t>
            </a:r>
          </a:p>
          <a:p>
            <a:endParaRPr lang="en-US" dirty="0"/>
          </a:p>
          <a:p>
            <a:r>
              <a:rPr lang="en-US" dirty="0"/>
              <a:t>OK, let’s look at some code!</a:t>
            </a:r>
          </a:p>
        </p:txBody>
      </p:sp>
      <p:sp>
        <p:nvSpPr>
          <p:cNvPr id="4" name="Slide Number Placeholder 3"/>
          <p:cNvSpPr>
            <a:spLocks noGrp="1"/>
          </p:cNvSpPr>
          <p:nvPr>
            <p:ph type="sldNum" sz="quarter" idx="5"/>
          </p:nvPr>
        </p:nvSpPr>
        <p:spPr/>
        <p:txBody>
          <a:bodyPr/>
          <a:lstStyle/>
          <a:p>
            <a:fld id="{4417764B-67F0-44E0-8197-7599ED6060F2}" type="slidenum">
              <a:rPr lang="en-US" smtClean="0"/>
              <a:t>8</a:t>
            </a:fld>
            <a:endParaRPr lang="en-US"/>
          </a:p>
        </p:txBody>
      </p:sp>
    </p:spTree>
    <p:extLst>
      <p:ext uri="{BB962C8B-B14F-4D97-AF65-F5344CB8AC3E}">
        <p14:creationId xmlns:p14="http://schemas.microsoft.com/office/powerpoint/2010/main" val="2481886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changes while debugging without having to stop and start your debugging session. It also has tool to debug data binding errors and for analyzing the WPF visual tree – that’s the hierarchy of controls/elements in the UI.</a:t>
            </a:r>
          </a:p>
          <a:p>
            <a:endParaRPr lang="en-US" dirty="0"/>
          </a:p>
          <a:p>
            <a:r>
              <a:rPr lang="en-US" dirty="0"/>
              <a:t>As previously mentioned, XAML-based UIs are GPU accelerated, being rendered on in the DirectX pipeline.</a:t>
            </a:r>
          </a:p>
          <a:p>
            <a:endParaRPr lang="en-US" dirty="0"/>
          </a:p>
          <a:p>
            <a:r>
              <a:rPr lang="en-US" dirty="0"/>
              <a:t>Data binding in WPF is extremely powerful and lends itself to using the Model-View-ViewModel (or MVVM) pattern. If you catch my session here next month, we’ll spend some time talking about the advantages of MVVM with WinUI.</a:t>
            </a:r>
          </a:p>
          <a:p>
            <a:endParaRPr lang="en-US" dirty="0"/>
          </a:p>
          <a:p>
            <a:r>
              <a:rPr lang="en-US" dirty="0"/>
              <a:t>Like WinForms, WPF has .NET and .NET Framework project options and extensive 3</a:t>
            </a:r>
            <a:r>
              <a:rPr lang="en-US" baseline="30000" dirty="0"/>
              <a:t>rd</a:t>
            </a:r>
            <a:r>
              <a:rPr lang="en-US" dirty="0"/>
              <a:t> party product support. It’s under active development, and if you check out the roadmap on GitHub, you’ll see that they’re working on built-in theming support for Windows 11.</a:t>
            </a:r>
          </a:p>
          <a:p>
            <a:endParaRPr lang="en-US" dirty="0"/>
          </a:p>
          <a:p>
            <a:r>
              <a:rPr lang="en-US" dirty="0"/>
              <a:t>WPF is still the framework of choice for many companies building line-of-business apps for Windows, and Microsoft continues to position it as such.</a:t>
            </a:r>
          </a:p>
        </p:txBody>
      </p:sp>
      <p:sp>
        <p:nvSpPr>
          <p:cNvPr id="4" name="Slide Number Placeholder 3"/>
          <p:cNvSpPr>
            <a:spLocks noGrp="1"/>
          </p:cNvSpPr>
          <p:nvPr>
            <p:ph type="sldNum" sz="quarter" idx="5"/>
          </p:nvPr>
        </p:nvSpPr>
        <p:spPr/>
        <p:txBody>
          <a:bodyPr/>
          <a:lstStyle/>
          <a:p>
            <a:fld id="{4417764B-67F0-44E0-8197-7599ED6060F2}" type="slidenum">
              <a:rPr lang="en-US" smtClean="0"/>
              <a:t>9</a:t>
            </a:fld>
            <a:endParaRPr lang="en-US"/>
          </a:p>
        </p:txBody>
      </p:sp>
    </p:spTree>
    <p:extLst>
      <p:ext uri="{BB962C8B-B14F-4D97-AF65-F5344CB8AC3E}">
        <p14:creationId xmlns:p14="http://schemas.microsoft.com/office/powerpoint/2010/main" val="213780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7/13/2024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7/13/2024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github.com/microsoft/WindowsAppSDK/blob/main/docs/roadmap.md" TargetMode="Externa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learn.microsoft.com/en-us/dotnet/communitytoolkit/maui/markup/markup"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alvinashcraft.co/" TargetMode="Externa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8" Type="http://schemas.openxmlformats.org/officeDocument/2006/relationships/hyperlink" Target="https://platform.uno/docs/articles/intro.html" TargetMode="External"/><Relationship Id="rId3" Type="http://schemas.openxmlformats.org/officeDocument/2006/relationships/image" Target="../media/image1.jpeg"/><Relationship Id="rId7" Type="http://schemas.openxmlformats.org/officeDocument/2006/relationships/hyperlink" Target="https://learn.microsoft.com/windows/apps/get-started/" TargetMode="External"/><Relationship Id="rId12" Type="http://schemas.openxmlformats.org/officeDocument/2006/relationships/hyperlink" Target="https://about.me/alvinashcraf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learn.microsoft.com/windows/apps/get-started/dev-options" TargetMode="External"/><Relationship Id="rId11" Type="http://schemas.openxmlformats.org/officeDocument/2006/relationships/hyperlink" Target="https://www.amazon.com/stores/author/B08WLD35BX" TargetMode="External"/><Relationship Id="rId5" Type="http://schemas.openxmlformats.org/officeDocument/2006/relationships/image" Target="../media/image38.svg"/><Relationship Id="rId10" Type="http://schemas.openxmlformats.org/officeDocument/2006/relationships/hyperlink" Target="https://learn.microsoft.com/aspnet/core/blazor/hybrid/tutorials/wpf" TargetMode="External"/><Relationship Id="rId4" Type="http://schemas.openxmlformats.org/officeDocument/2006/relationships/image" Target="../media/image37.png"/><Relationship Id="rId9" Type="http://schemas.openxmlformats.org/officeDocument/2006/relationships/hyperlink" Target="https://docs.avaloniaui.net/" TargetMode="Externa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8" Type="http://schemas.openxmlformats.org/officeDocument/2006/relationships/hyperlink" Target="https://sessionize.com/techbash-2024/"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youtu.be/Fh_UDQnboRw?si=vO9IUCn05qW_w8P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github.com/dotnet/winforms/blob/main/docs/roadmap.md" TargetMode="Externa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12B8-0E4C-F9B4-28A6-547F52195614}"/>
              </a:ext>
            </a:extLst>
          </p:cNvPr>
          <p:cNvSpPr>
            <a:spLocks noGrp="1"/>
          </p:cNvSpPr>
          <p:nvPr>
            <p:ph type="ctrTitle"/>
          </p:nvPr>
        </p:nvSpPr>
        <p:spPr>
          <a:xfrm>
            <a:off x="1954215" y="643469"/>
            <a:ext cx="8271187" cy="3128110"/>
          </a:xfrm>
        </p:spPr>
        <p:txBody>
          <a:bodyPr>
            <a:normAutofit/>
          </a:bodyPr>
          <a:lstStyle/>
          <a:p>
            <a:r>
              <a:rPr lang="en-US" sz="6000" b="1" i="0">
                <a:effectLst/>
                <a:latin typeface="inherit"/>
              </a:rPr>
              <a:t>Building a native app for Windows</a:t>
            </a:r>
            <a:endParaRPr lang="en-US" sz="6000"/>
          </a:p>
        </p:txBody>
      </p:sp>
      <p:sp>
        <p:nvSpPr>
          <p:cNvPr id="3" name="Subtitle 2">
            <a:extLst>
              <a:ext uri="{FF2B5EF4-FFF2-40B4-BE49-F238E27FC236}">
                <a16:creationId xmlns:a16="http://schemas.microsoft.com/office/drawing/2014/main" id="{783F16FF-AA50-F997-D608-B13EBC02CFEB}"/>
              </a:ext>
            </a:extLst>
          </p:cNvPr>
          <p:cNvSpPr>
            <a:spLocks noGrp="1"/>
          </p:cNvSpPr>
          <p:nvPr>
            <p:ph type="subTitle" idx="1"/>
          </p:nvPr>
        </p:nvSpPr>
        <p:spPr>
          <a:xfrm>
            <a:off x="1954215" y="3932445"/>
            <a:ext cx="8271187" cy="1515856"/>
          </a:xfrm>
        </p:spPr>
        <p:txBody>
          <a:bodyPr>
            <a:normAutofit/>
          </a:bodyPr>
          <a:lstStyle/>
          <a:p>
            <a:r>
              <a:rPr lang="en-US" b="1" i="0">
                <a:effectLst/>
                <a:latin typeface="inherit"/>
              </a:rPr>
              <a:t>Which UI framework should you choose?</a:t>
            </a:r>
          </a:p>
          <a:p>
            <a:endParaRPr lang="en-US" b="1">
              <a:effectLst/>
              <a:latin typeface="inherit"/>
            </a:endParaRPr>
          </a:p>
          <a:p>
            <a:r>
              <a:rPr lang="en-US" b="1">
                <a:effectLst/>
                <a:latin typeface="inherit"/>
              </a:rPr>
              <a:t>Alvin Ashcraft</a:t>
            </a:r>
            <a:endParaRPr lang="en-US"/>
          </a:p>
        </p:txBody>
      </p:sp>
      <p:sp>
        <p:nvSpPr>
          <p:cNvPr id="31" name="Rectangle 30">
            <a:extLst>
              <a:ext uri="{FF2B5EF4-FFF2-40B4-BE49-F238E27FC236}">
                <a16:creationId xmlns:a16="http://schemas.microsoft.com/office/drawing/2014/main" id="{46D23AC7-5D0C-4D3B-9A27-06F5B1218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5B9C01-EDEA-4745-A667-008D9674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37389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5" name="Straight Connector 34">
            <a:extLst>
              <a:ext uri="{FF2B5EF4-FFF2-40B4-BE49-F238E27FC236}">
                <a16:creationId xmlns:a16="http://schemas.microsoft.com/office/drawing/2014/main" id="{E966FAFD-37CD-48B5-809E-49FBFBCAE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284975"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dir="96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7" name="Rectangle 36">
            <a:extLst>
              <a:ext uri="{FF2B5EF4-FFF2-40B4-BE49-F238E27FC236}">
                <a16:creationId xmlns:a16="http://schemas.microsoft.com/office/drawing/2014/main" id="{445353E2-B25B-4763-9751-C89AD9FBF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5065" y="1"/>
            <a:ext cx="1286934" cy="685800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AA1B548-375C-47D8-9F3A-BE6E9569FA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709268"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1" name="Straight Connector 40">
            <a:extLst>
              <a:ext uri="{FF2B5EF4-FFF2-40B4-BE49-F238E27FC236}">
                <a16:creationId xmlns:a16="http://schemas.microsoft.com/office/drawing/2014/main" id="{924D25FA-1F8D-4CB9-A5C3-C5A6AC9E3B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894641" y="1"/>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outerShdw blurRad="57150" dist="254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43316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7399A-11C0-E031-0A41-71B5F0568FD5}"/>
              </a:ext>
            </a:extLst>
          </p:cNvPr>
          <p:cNvSpPr>
            <a:spLocks noGrp="1"/>
          </p:cNvSpPr>
          <p:nvPr>
            <p:ph type="title"/>
          </p:nvPr>
        </p:nvSpPr>
        <p:spPr>
          <a:xfrm>
            <a:off x="4303643" y="609600"/>
            <a:ext cx="6743767" cy="1905000"/>
          </a:xfrm>
        </p:spPr>
        <p:txBody>
          <a:bodyPr>
            <a:normAutofit/>
          </a:bodyPr>
          <a:lstStyle/>
          <a:p>
            <a:r>
              <a:rPr lang="en-US" dirty="0"/>
              <a:t>WPF Drawbacks &amp; Demo</a:t>
            </a:r>
          </a:p>
        </p:txBody>
      </p:sp>
      <p:pic>
        <p:nvPicPr>
          <p:cNvPr id="5" name="Picture 4" descr="White abstract background">
            <a:extLst>
              <a:ext uri="{FF2B5EF4-FFF2-40B4-BE49-F238E27FC236}">
                <a16:creationId xmlns:a16="http://schemas.microsoft.com/office/drawing/2014/main" id="{55C9C206-1F93-2E8A-9511-B1E1BC1764D7}"/>
              </a:ext>
            </a:extLst>
          </p:cNvPr>
          <p:cNvPicPr>
            <a:picLocks noChangeAspect="1"/>
          </p:cNvPicPr>
          <p:nvPr/>
        </p:nvPicPr>
        <p:blipFill rotWithShape="1">
          <a:blip r:embed="rId4"/>
          <a:srcRect l="14596" r="44815"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C0D452E1-8A62-41AE-C30A-2E8731F80244}"/>
              </a:ext>
            </a:extLst>
          </p:cNvPr>
          <p:cNvSpPr>
            <a:spLocks noGrp="1"/>
          </p:cNvSpPr>
          <p:nvPr>
            <p:ph idx="1"/>
          </p:nvPr>
        </p:nvSpPr>
        <p:spPr>
          <a:xfrm>
            <a:off x="4303643" y="2666999"/>
            <a:ext cx="7046844" cy="3415749"/>
          </a:xfrm>
        </p:spPr>
        <p:txBody>
          <a:bodyPr>
            <a:normAutofit/>
          </a:bodyPr>
          <a:lstStyle/>
          <a:p>
            <a:r>
              <a:rPr lang="en-US" dirty="0"/>
              <a:t>XAML learning curve</a:t>
            </a:r>
          </a:p>
          <a:p>
            <a:r>
              <a:rPr lang="en-US" dirty="0"/>
              <a:t>No C++ support</a:t>
            </a:r>
          </a:p>
          <a:p>
            <a:r>
              <a:rPr lang="en-US" dirty="0"/>
              <a:t>No dark mode switching (yet)</a:t>
            </a:r>
          </a:p>
          <a:p>
            <a:r>
              <a:rPr lang="en-US" dirty="0"/>
              <a:t>No current support for Fluent Design</a:t>
            </a:r>
          </a:p>
          <a:p>
            <a:pPr lvl="1"/>
            <a:r>
              <a:rPr lang="en-US" dirty="0"/>
              <a:t>Default UI still looks like Windows Vista</a:t>
            </a:r>
          </a:p>
          <a:p>
            <a:r>
              <a:rPr lang="en-US" dirty="0"/>
              <a:t>Better for Touch and Pen input but not best in class</a:t>
            </a:r>
          </a:p>
          <a:p>
            <a:r>
              <a:rPr lang="en-US" dirty="0"/>
              <a:t>UI Performance Not as optimized as UWP/WinUI</a:t>
            </a:r>
          </a:p>
        </p:txBody>
      </p:sp>
    </p:spTree>
    <p:extLst>
      <p:ext uri="{BB962C8B-B14F-4D97-AF65-F5344CB8AC3E}">
        <p14:creationId xmlns:p14="http://schemas.microsoft.com/office/powerpoint/2010/main" val="138285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7" name="Picture 6" descr="Working space background">
            <a:extLst>
              <a:ext uri="{FF2B5EF4-FFF2-40B4-BE49-F238E27FC236}">
                <a16:creationId xmlns:a16="http://schemas.microsoft.com/office/drawing/2014/main" id="{7E269E37-2AC7-839E-155E-65D3F86801AE}"/>
              </a:ext>
            </a:extLst>
          </p:cNvPr>
          <p:cNvPicPr>
            <a:picLocks noChangeAspect="1"/>
          </p:cNvPicPr>
          <p:nvPr/>
        </p:nvPicPr>
        <p:blipFill rotWithShape="1">
          <a:blip r:embed="rId4">
            <a:alphaModFix amt="15000"/>
          </a:blip>
          <a:srcRect t="5743" b="9987"/>
          <a:stretch/>
        </p:blipFill>
        <p:spPr>
          <a:xfrm>
            <a:off x="20" y="10"/>
            <a:ext cx="12191980" cy="6857990"/>
          </a:xfrm>
          <a:prstGeom prst="rect">
            <a:avLst/>
          </a:prstGeom>
        </p:spPr>
      </p:pic>
      <p:sp>
        <p:nvSpPr>
          <p:cNvPr id="2" name="Title 1">
            <a:extLst>
              <a:ext uri="{FF2B5EF4-FFF2-40B4-BE49-F238E27FC236}">
                <a16:creationId xmlns:a16="http://schemas.microsoft.com/office/drawing/2014/main" id="{EBE74D0D-43B0-49ED-E9E4-D366241D28DE}"/>
              </a:ext>
            </a:extLst>
          </p:cNvPr>
          <p:cNvSpPr>
            <a:spLocks noGrp="1"/>
          </p:cNvSpPr>
          <p:nvPr>
            <p:ph type="title"/>
          </p:nvPr>
        </p:nvSpPr>
        <p:spPr>
          <a:xfrm>
            <a:off x="1141413" y="609600"/>
            <a:ext cx="9905998" cy="1905000"/>
          </a:xfrm>
        </p:spPr>
        <p:txBody>
          <a:bodyPr>
            <a:normAutofit/>
          </a:bodyPr>
          <a:lstStyle/>
          <a:p>
            <a:r>
              <a:rPr lang="en-US" dirty="0"/>
              <a:t>UWP Advantages</a:t>
            </a:r>
          </a:p>
        </p:txBody>
      </p:sp>
      <p:sp>
        <p:nvSpPr>
          <p:cNvPr id="3" name="Content Placeholder 2">
            <a:extLst>
              <a:ext uri="{FF2B5EF4-FFF2-40B4-BE49-F238E27FC236}">
                <a16:creationId xmlns:a16="http://schemas.microsoft.com/office/drawing/2014/main" id="{3BCE5663-DD2D-E843-9E29-FA0D4F48B38F}"/>
              </a:ext>
            </a:extLst>
          </p:cNvPr>
          <p:cNvSpPr>
            <a:spLocks noGrp="1"/>
          </p:cNvSpPr>
          <p:nvPr>
            <p:ph idx="1"/>
          </p:nvPr>
        </p:nvSpPr>
        <p:spPr>
          <a:xfrm>
            <a:off x="1141413" y="2666999"/>
            <a:ext cx="9905998" cy="3124201"/>
          </a:xfrm>
        </p:spPr>
        <p:txBody>
          <a:bodyPr>
            <a:normAutofit/>
          </a:bodyPr>
          <a:lstStyle/>
          <a:p>
            <a:pPr>
              <a:lnSpc>
                <a:spcPct val="90000"/>
              </a:lnSpc>
            </a:pPr>
            <a:r>
              <a:rPr lang="en-US" sz="1400"/>
              <a:t>.NET Native optimization</a:t>
            </a:r>
          </a:p>
          <a:p>
            <a:pPr lvl="1">
              <a:lnSpc>
                <a:spcPct val="90000"/>
              </a:lnSpc>
            </a:pPr>
            <a:r>
              <a:rPr lang="en-US" sz="1400"/>
              <a:t>Built to perform on Windows, Xbox and Windows Phone with limited resources</a:t>
            </a:r>
          </a:p>
          <a:p>
            <a:pPr>
              <a:lnSpc>
                <a:spcPct val="90000"/>
              </a:lnSpc>
            </a:pPr>
            <a:r>
              <a:rPr lang="en-US" sz="1400"/>
              <a:t>Xbox Support (and HoloLens </a:t>
            </a:r>
            <a:r>
              <a:rPr lang="en-US" sz="1400">
                <a:sym typeface="Wingdings" pitchFamily="2" charset="2"/>
              </a:rPr>
              <a:t>)</a:t>
            </a:r>
          </a:p>
          <a:p>
            <a:pPr>
              <a:lnSpc>
                <a:spcPct val="90000"/>
              </a:lnSpc>
            </a:pPr>
            <a:r>
              <a:rPr lang="en-US" sz="1400">
                <a:sym typeface="Wingdings" pitchFamily="2" charset="2"/>
              </a:rPr>
              <a:t>XAML Designer</a:t>
            </a:r>
          </a:p>
          <a:p>
            <a:pPr>
              <a:lnSpc>
                <a:spcPct val="90000"/>
              </a:lnSpc>
            </a:pPr>
            <a:r>
              <a:rPr lang="en-US" sz="1400">
                <a:sym typeface="Wingdings" pitchFamily="2" charset="2"/>
              </a:rPr>
              <a:t>Great for Touch and Pen input</a:t>
            </a:r>
          </a:p>
          <a:p>
            <a:pPr>
              <a:lnSpc>
                <a:spcPct val="90000"/>
              </a:lnSpc>
            </a:pPr>
            <a:r>
              <a:rPr lang="en-US" sz="1400">
                <a:sym typeface="Wingdings" pitchFamily="2" charset="2"/>
              </a:rPr>
              <a:t>Windows Theme support (dark mode)</a:t>
            </a:r>
          </a:p>
          <a:p>
            <a:pPr>
              <a:lnSpc>
                <a:spcPct val="90000"/>
              </a:lnSpc>
            </a:pPr>
            <a:r>
              <a:rPr lang="en-US" sz="1400">
                <a:sym typeface="Wingdings" pitchFamily="2" charset="2"/>
              </a:rPr>
              <a:t>Rich data binding support with MVVM</a:t>
            </a:r>
          </a:p>
          <a:p>
            <a:pPr>
              <a:lnSpc>
                <a:spcPct val="90000"/>
              </a:lnSpc>
            </a:pPr>
            <a:r>
              <a:rPr lang="en-US" sz="1400">
                <a:sym typeface="Wingdings" pitchFamily="2" charset="2"/>
              </a:rPr>
              <a:t>WinUI 2.x controls and libraries (Some Fluent Design support)</a:t>
            </a:r>
          </a:p>
          <a:p>
            <a:pPr>
              <a:lnSpc>
                <a:spcPct val="90000"/>
              </a:lnSpc>
            </a:pPr>
            <a:r>
              <a:rPr lang="en-US" sz="1400">
                <a:sym typeface="Wingdings" pitchFamily="2" charset="2"/>
              </a:rPr>
              <a:t>Security with Windows Sandboxing (</a:t>
            </a:r>
            <a:r>
              <a:rPr lang="en-US" sz="1400" err="1">
                <a:sym typeface="Wingdings" pitchFamily="2" charset="2"/>
              </a:rPr>
              <a:t>AppContainer</a:t>
            </a:r>
            <a:r>
              <a:rPr lang="en-US" sz="1400">
                <a:sym typeface="Wingdings" pitchFamily="2" charset="2"/>
              </a:rPr>
              <a:t>)</a:t>
            </a:r>
            <a:endParaRPr lang="en-US" sz="1400"/>
          </a:p>
        </p:txBody>
      </p:sp>
    </p:spTree>
    <p:extLst>
      <p:ext uri="{BB962C8B-B14F-4D97-AF65-F5344CB8AC3E}">
        <p14:creationId xmlns:p14="http://schemas.microsoft.com/office/powerpoint/2010/main" val="1400400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8960-18F2-89BD-44F2-7F5C01A7CBB5}"/>
              </a:ext>
            </a:extLst>
          </p:cNvPr>
          <p:cNvSpPr>
            <a:spLocks noGrp="1"/>
          </p:cNvSpPr>
          <p:nvPr>
            <p:ph type="title"/>
          </p:nvPr>
        </p:nvSpPr>
        <p:spPr>
          <a:xfrm>
            <a:off x="4303643" y="609600"/>
            <a:ext cx="6743767" cy="1905000"/>
          </a:xfrm>
        </p:spPr>
        <p:txBody>
          <a:bodyPr>
            <a:normAutofit/>
          </a:bodyPr>
          <a:lstStyle/>
          <a:p>
            <a:r>
              <a:rPr lang="en-US" dirty="0"/>
              <a:t>UWP Drawbacks &amp; Demo</a:t>
            </a:r>
          </a:p>
        </p:txBody>
      </p:sp>
      <p:pic>
        <p:nvPicPr>
          <p:cNvPr id="5" name="Picture 4" descr="3D box skeletons">
            <a:extLst>
              <a:ext uri="{FF2B5EF4-FFF2-40B4-BE49-F238E27FC236}">
                <a16:creationId xmlns:a16="http://schemas.microsoft.com/office/drawing/2014/main" id="{0F8CED72-5C1A-E715-D884-81F80A9D82F4}"/>
              </a:ext>
            </a:extLst>
          </p:cNvPr>
          <p:cNvPicPr>
            <a:picLocks noChangeAspect="1"/>
          </p:cNvPicPr>
          <p:nvPr/>
        </p:nvPicPr>
        <p:blipFill rotWithShape="1">
          <a:blip r:embed="rId4"/>
          <a:srcRect l="34783" r="31350" b="-1"/>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E05651B2-AFBF-1C4C-528A-869342AA235F}"/>
              </a:ext>
            </a:extLst>
          </p:cNvPr>
          <p:cNvSpPr>
            <a:spLocks noGrp="1"/>
          </p:cNvSpPr>
          <p:nvPr>
            <p:ph idx="1"/>
          </p:nvPr>
        </p:nvSpPr>
        <p:spPr>
          <a:xfrm>
            <a:off x="4303643" y="2666999"/>
            <a:ext cx="7046844" cy="3415749"/>
          </a:xfrm>
        </p:spPr>
        <p:txBody>
          <a:bodyPr>
            <a:normAutofit/>
          </a:bodyPr>
          <a:lstStyle/>
          <a:p>
            <a:pPr>
              <a:lnSpc>
                <a:spcPct val="90000"/>
              </a:lnSpc>
            </a:pPr>
            <a:r>
              <a:rPr lang="en-US" sz="1700"/>
              <a:t>No more feature updates</a:t>
            </a:r>
          </a:p>
          <a:p>
            <a:pPr lvl="1">
              <a:lnSpc>
                <a:spcPct val="90000"/>
              </a:lnSpc>
            </a:pPr>
            <a:r>
              <a:rPr lang="en-US" sz="1700"/>
              <a:t>Bug fixes and security updates only</a:t>
            </a:r>
          </a:p>
          <a:p>
            <a:pPr lvl="1">
              <a:lnSpc>
                <a:spcPct val="90000"/>
              </a:lnSpc>
            </a:pPr>
            <a:r>
              <a:rPr lang="en-US" sz="1700"/>
              <a:t>No new features for WinUI 2.x either</a:t>
            </a:r>
          </a:p>
          <a:p>
            <a:pPr>
              <a:lnSpc>
                <a:spcPct val="90000"/>
              </a:lnSpc>
            </a:pPr>
            <a:r>
              <a:rPr lang="en-US" sz="1700"/>
              <a:t>.NET Native means no modern .NET features or optimizations</a:t>
            </a:r>
          </a:p>
          <a:p>
            <a:pPr lvl="1">
              <a:lnSpc>
                <a:spcPct val="90000"/>
              </a:lnSpc>
            </a:pPr>
            <a:r>
              <a:rPr lang="en-US" sz="1700"/>
              <a:t>No C# 8 or later features</a:t>
            </a:r>
          </a:p>
          <a:p>
            <a:pPr>
              <a:lnSpc>
                <a:spcPct val="90000"/>
              </a:lnSpc>
            </a:pPr>
            <a:r>
              <a:rPr lang="en-US" sz="1700"/>
              <a:t>No Fluent UI updates (Windows 10 UX)</a:t>
            </a:r>
          </a:p>
          <a:p>
            <a:pPr>
              <a:lnSpc>
                <a:spcPct val="90000"/>
              </a:lnSpc>
            </a:pPr>
            <a:r>
              <a:rPr lang="en-US" sz="1700"/>
              <a:t>Unknown Support Lifetime</a:t>
            </a:r>
          </a:p>
          <a:p>
            <a:pPr>
              <a:lnSpc>
                <a:spcPct val="90000"/>
              </a:lnSpc>
            </a:pPr>
            <a:r>
              <a:rPr lang="en-US" sz="1700"/>
              <a:t>.NET Standard libraries – Uncertainty</a:t>
            </a:r>
          </a:p>
          <a:p>
            <a:pPr>
              <a:lnSpc>
                <a:spcPct val="90000"/>
              </a:lnSpc>
            </a:pPr>
            <a:r>
              <a:rPr lang="en-US" sz="1700"/>
              <a:t>Tied to Windows SDK versions</a:t>
            </a:r>
          </a:p>
        </p:txBody>
      </p:sp>
    </p:spTree>
    <p:extLst>
      <p:ext uri="{BB962C8B-B14F-4D97-AF65-F5344CB8AC3E}">
        <p14:creationId xmlns:p14="http://schemas.microsoft.com/office/powerpoint/2010/main" val="2777157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83DA-FFB1-DF62-BE6C-B9229879CB1C}"/>
              </a:ext>
            </a:extLst>
          </p:cNvPr>
          <p:cNvSpPr>
            <a:spLocks noGrp="1"/>
          </p:cNvSpPr>
          <p:nvPr>
            <p:ph type="title"/>
          </p:nvPr>
        </p:nvSpPr>
        <p:spPr>
          <a:xfrm>
            <a:off x="974179" y="714375"/>
            <a:ext cx="3332955" cy="5076826"/>
          </a:xfrm>
        </p:spPr>
        <p:txBody>
          <a:bodyPr anchor="ctr">
            <a:normAutofit/>
          </a:bodyPr>
          <a:lstStyle/>
          <a:p>
            <a:r>
              <a:rPr lang="en-US" sz="3400" dirty="0" err="1"/>
              <a:t>WinUI</a:t>
            </a:r>
            <a:r>
              <a:rPr lang="en-US" sz="3400" dirty="0"/>
              <a:t> Advantages</a:t>
            </a:r>
          </a:p>
        </p:txBody>
      </p:sp>
      <p:sp>
        <p:nvSpPr>
          <p:cNvPr id="13" name="Rectangle 12">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96C4F6C8-18CA-BB47-37A6-9547E194C4E1}"/>
              </a:ext>
            </a:extLst>
          </p:cNvPr>
          <p:cNvSpPr>
            <a:spLocks noGrp="1"/>
          </p:cNvSpPr>
          <p:nvPr>
            <p:ph idx="1"/>
          </p:nvPr>
        </p:nvSpPr>
        <p:spPr>
          <a:xfrm>
            <a:off x="4973046" y="714375"/>
            <a:ext cx="6253751" cy="5076825"/>
          </a:xfrm>
        </p:spPr>
        <p:txBody>
          <a:bodyPr>
            <a:normAutofit/>
          </a:bodyPr>
          <a:lstStyle/>
          <a:p>
            <a:pPr>
              <a:lnSpc>
                <a:spcPct val="90000"/>
              </a:lnSpc>
            </a:pPr>
            <a:r>
              <a:rPr lang="en-US" sz="1500">
                <a:solidFill>
                  <a:schemeClr val="tx1"/>
                </a:solidFill>
              </a:rPr>
              <a:t>Windows 11 Fluent Design UX</a:t>
            </a:r>
          </a:p>
          <a:p>
            <a:pPr>
              <a:lnSpc>
                <a:spcPct val="90000"/>
              </a:lnSpc>
            </a:pPr>
            <a:r>
              <a:rPr lang="en-US" sz="1500">
                <a:solidFill>
                  <a:schemeClr val="tx1"/>
                </a:solidFill>
              </a:rPr>
              <a:t>Features and controls of UWP without coupling to Windows SDK</a:t>
            </a:r>
          </a:p>
          <a:p>
            <a:pPr>
              <a:lnSpc>
                <a:spcPct val="90000"/>
              </a:lnSpc>
            </a:pPr>
            <a:r>
              <a:rPr lang="en-US" sz="1500">
                <a:solidFill>
                  <a:schemeClr val="tx1"/>
                </a:solidFill>
              </a:rPr>
              <a:t>Frequent Windows App SDK updates</a:t>
            </a:r>
          </a:p>
          <a:p>
            <a:pPr lvl="1">
              <a:lnSpc>
                <a:spcPct val="90000"/>
              </a:lnSpc>
            </a:pPr>
            <a:r>
              <a:rPr lang="en-US" sz="1500">
                <a:solidFill>
                  <a:schemeClr val="tx1"/>
                </a:solidFill>
              </a:rPr>
              <a:t>1.2 - 1.4 – XAML Islands, Theming, Notifications, AppWindow &amp; MediaPlatyerElement</a:t>
            </a:r>
          </a:p>
          <a:p>
            <a:pPr lvl="1">
              <a:lnSpc>
                <a:spcPct val="90000"/>
              </a:lnSpc>
            </a:pPr>
            <a:r>
              <a:rPr lang="en-US" sz="1500">
                <a:solidFill>
                  <a:schemeClr val="tx1"/>
                </a:solidFill>
              </a:rPr>
              <a:t>V 1.5 (Preview) – Maps control and layout improvements</a:t>
            </a:r>
          </a:p>
          <a:p>
            <a:pPr lvl="1">
              <a:lnSpc>
                <a:spcPct val="90000"/>
              </a:lnSpc>
            </a:pPr>
            <a:r>
              <a:rPr lang="en-US" sz="1500">
                <a:solidFill>
                  <a:schemeClr val="tx1"/>
                </a:solidFill>
              </a:rPr>
              <a:t>Roadmap: </a:t>
            </a:r>
            <a:r>
              <a:rPr lang="en-US" sz="1500">
                <a:solidFill>
                  <a:schemeClr val="tx1"/>
                </a:solidFill>
                <a:hlinkClick r:id="rId4"/>
              </a:rPr>
              <a:t>https://github.com/microsoft/WindowsAppSDK/blob/main/docs/roadmap.md</a:t>
            </a:r>
            <a:r>
              <a:rPr lang="en-US" sz="1500">
                <a:solidFill>
                  <a:schemeClr val="tx1"/>
                </a:solidFill>
              </a:rPr>
              <a:t> </a:t>
            </a:r>
          </a:p>
          <a:p>
            <a:pPr>
              <a:lnSpc>
                <a:spcPct val="90000"/>
              </a:lnSpc>
            </a:pPr>
            <a:r>
              <a:rPr lang="en-US" sz="1500">
                <a:solidFill>
                  <a:schemeClr val="tx1"/>
                </a:solidFill>
              </a:rPr>
              <a:t>Rich data binding with MVVM</a:t>
            </a:r>
          </a:p>
          <a:p>
            <a:pPr>
              <a:lnSpc>
                <a:spcPct val="90000"/>
              </a:lnSpc>
            </a:pPr>
            <a:r>
              <a:rPr lang="en-US" sz="1500">
                <a:solidFill>
                  <a:schemeClr val="tx1"/>
                </a:solidFill>
              </a:rPr>
              <a:t>Great for Touch and Pen input</a:t>
            </a:r>
          </a:p>
          <a:p>
            <a:pPr>
              <a:lnSpc>
                <a:spcPct val="90000"/>
              </a:lnSpc>
            </a:pPr>
            <a:r>
              <a:rPr lang="en-US" sz="1500">
                <a:solidFill>
                  <a:schemeClr val="tx1"/>
                </a:solidFill>
              </a:rPr>
              <a:t>Upgrade from UWP with the .NET Upgrade Assistant</a:t>
            </a:r>
          </a:p>
          <a:p>
            <a:pPr>
              <a:lnSpc>
                <a:spcPct val="90000"/>
              </a:lnSpc>
            </a:pPr>
            <a:r>
              <a:rPr lang="en-US" sz="1500">
                <a:solidFill>
                  <a:schemeClr val="tx1"/>
                </a:solidFill>
              </a:rPr>
              <a:t>Positioned as top choice for ISVs to build native Windows apps</a:t>
            </a:r>
          </a:p>
          <a:p>
            <a:pPr lvl="1">
              <a:lnSpc>
                <a:spcPct val="90000"/>
              </a:lnSpc>
            </a:pPr>
            <a:r>
              <a:rPr lang="en-US" sz="1500">
                <a:solidFill>
                  <a:schemeClr val="tx1"/>
                </a:solidFill>
              </a:rPr>
              <a:t>Windows File Explorer, Apple Music &amp; Adobe Fresco</a:t>
            </a:r>
          </a:p>
        </p:txBody>
      </p:sp>
    </p:spTree>
    <p:extLst>
      <p:ext uri="{BB962C8B-B14F-4D97-AF65-F5344CB8AC3E}">
        <p14:creationId xmlns:p14="http://schemas.microsoft.com/office/powerpoint/2010/main" val="308202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8865-8C63-9787-E33D-4676D31B2A36}"/>
              </a:ext>
            </a:extLst>
          </p:cNvPr>
          <p:cNvSpPr>
            <a:spLocks noGrp="1"/>
          </p:cNvSpPr>
          <p:nvPr>
            <p:ph type="title"/>
          </p:nvPr>
        </p:nvSpPr>
        <p:spPr>
          <a:xfrm>
            <a:off x="1141413" y="609600"/>
            <a:ext cx="9905998" cy="1468582"/>
          </a:xfrm>
        </p:spPr>
        <p:txBody>
          <a:bodyPr>
            <a:normAutofit/>
          </a:bodyPr>
          <a:lstStyle/>
          <a:p>
            <a:r>
              <a:rPr lang="en-US" dirty="0"/>
              <a:t>WinUI Drawbacks &amp; Demo</a:t>
            </a:r>
          </a:p>
        </p:txBody>
      </p:sp>
      <p:graphicFrame>
        <p:nvGraphicFramePr>
          <p:cNvPr id="5" name="Content Placeholder 2">
            <a:extLst>
              <a:ext uri="{FF2B5EF4-FFF2-40B4-BE49-F238E27FC236}">
                <a16:creationId xmlns:a16="http://schemas.microsoft.com/office/drawing/2014/main" id="{2BE92D98-4790-F6F7-FFBA-59FB29BCD0F5}"/>
              </a:ext>
            </a:extLst>
          </p:cNvPr>
          <p:cNvGraphicFramePr>
            <a:graphicFrameLocks noGrp="1"/>
          </p:cNvGraphicFramePr>
          <p:nvPr>
            <p:ph idx="1"/>
            <p:extLst>
              <p:ext uri="{D42A27DB-BD31-4B8C-83A1-F6EECF244321}">
                <p14:modId xmlns:p14="http://schemas.microsoft.com/office/powerpoint/2010/main" val="399331221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27794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B7AFE-0D34-2DB9-C526-BEFE5F60541A}"/>
              </a:ext>
            </a:extLst>
          </p:cNvPr>
          <p:cNvSpPr>
            <a:spLocks noGrp="1"/>
          </p:cNvSpPr>
          <p:nvPr>
            <p:ph type="title"/>
          </p:nvPr>
        </p:nvSpPr>
        <p:spPr>
          <a:xfrm>
            <a:off x="974179" y="714375"/>
            <a:ext cx="3332955" cy="5076826"/>
          </a:xfrm>
        </p:spPr>
        <p:txBody>
          <a:bodyPr anchor="ctr">
            <a:normAutofit/>
          </a:bodyPr>
          <a:lstStyle/>
          <a:p>
            <a:r>
              <a:rPr lang="en-US" sz="3400"/>
              <a:t>.NET MAUI Advantages</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114725F9-79A8-539C-D656-7E2DA149ACC7}"/>
              </a:ext>
            </a:extLst>
          </p:cNvPr>
          <p:cNvSpPr>
            <a:spLocks noGrp="1"/>
          </p:cNvSpPr>
          <p:nvPr>
            <p:ph idx="1"/>
          </p:nvPr>
        </p:nvSpPr>
        <p:spPr>
          <a:xfrm>
            <a:off x="4973046" y="714375"/>
            <a:ext cx="6511817" cy="5457825"/>
          </a:xfrm>
        </p:spPr>
        <p:txBody>
          <a:bodyPr>
            <a:normAutofit/>
          </a:bodyPr>
          <a:lstStyle/>
          <a:p>
            <a:pPr>
              <a:lnSpc>
                <a:spcPct val="90000"/>
              </a:lnSpc>
            </a:pPr>
            <a:r>
              <a:rPr lang="en-US" sz="1500" dirty="0">
                <a:solidFill>
                  <a:schemeClr val="tx1"/>
                </a:solidFill>
              </a:rPr>
              <a:t>Cross-Platform (Windows, Android, iOS, macOS, Tizen)</a:t>
            </a:r>
          </a:p>
          <a:p>
            <a:pPr lvl="1">
              <a:lnSpc>
                <a:spcPct val="90000"/>
              </a:lnSpc>
            </a:pPr>
            <a:r>
              <a:rPr lang="en-US" sz="1500" dirty="0">
                <a:solidFill>
                  <a:schemeClr val="tx1"/>
                </a:solidFill>
              </a:rPr>
              <a:t>No Linux support (see Uno Platform &amp; Avalonia)</a:t>
            </a:r>
          </a:p>
          <a:p>
            <a:pPr lvl="1">
              <a:lnSpc>
                <a:spcPct val="90000"/>
              </a:lnSpc>
            </a:pPr>
            <a:r>
              <a:rPr lang="en-US" sz="1500" dirty="0" err="1">
                <a:solidFill>
                  <a:schemeClr val="tx1"/>
                </a:solidFill>
              </a:rPr>
              <a:t>Xplat</a:t>
            </a:r>
            <a:r>
              <a:rPr lang="en-US" sz="1500" dirty="0">
                <a:solidFill>
                  <a:schemeClr val="tx1"/>
                </a:solidFill>
              </a:rPr>
              <a:t> with Platform-Specific Implementations</a:t>
            </a:r>
          </a:p>
          <a:p>
            <a:pPr lvl="1">
              <a:lnSpc>
                <a:spcPct val="90000"/>
              </a:lnSpc>
            </a:pPr>
            <a:r>
              <a:rPr lang="en-US" sz="1500" dirty="0">
                <a:solidFill>
                  <a:schemeClr val="tx1"/>
                </a:solidFill>
              </a:rPr>
              <a:t>Libraries abstract some platform features</a:t>
            </a:r>
          </a:p>
          <a:p>
            <a:pPr lvl="1">
              <a:lnSpc>
                <a:spcPct val="90000"/>
              </a:lnSpc>
            </a:pPr>
            <a:r>
              <a:rPr lang="en-US" sz="1500" dirty="0">
                <a:solidFill>
                  <a:schemeClr val="tx1"/>
                </a:solidFill>
              </a:rPr>
              <a:t>Change Appearance by Platform (</a:t>
            </a:r>
            <a:r>
              <a:rPr lang="en-US" sz="1500" dirty="0" err="1">
                <a:solidFill>
                  <a:schemeClr val="tx1"/>
                </a:solidFill>
                <a:latin typeface="Consolas" panose="020B0609020204030204" pitchFamily="49" charset="0"/>
                <a:cs typeface="Consolas" panose="020B0609020204030204" pitchFamily="49" charset="0"/>
              </a:rPr>
              <a:t>OnPlatform</a:t>
            </a:r>
            <a:r>
              <a:rPr lang="en-US" sz="1500" dirty="0">
                <a:solidFill>
                  <a:schemeClr val="tx1"/>
                </a:solidFill>
              </a:rPr>
              <a:t> Markup Extension)</a:t>
            </a:r>
          </a:p>
          <a:p>
            <a:pPr>
              <a:lnSpc>
                <a:spcPct val="90000"/>
              </a:lnSpc>
            </a:pPr>
            <a:r>
              <a:rPr lang="en-US" sz="1500" dirty="0">
                <a:solidFill>
                  <a:schemeClr val="tx1"/>
                </a:solidFill>
              </a:rPr>
              <a:t>Easy to Learn for XAML developers</a:t>
            </a:r>
          </a:p>
          <a:p>
            <a:pPr lvl="1">
              <a:lnSpc>
                <a:spcPct val="90000"/>
              </a:lnSpc>
            </a:pPr>
            <a:r>
              <a:rPr lang="en-US" sz="1500" dirty="0">
                <a:solidFill>
                  <a:schemeClr val="tx1"/>
                </a:solidFill>
              </a:rPr>
              <a:t>Xamarin Migration available</a:t>
            </a:r>
          </a:p>
          <a:p>
            <a:pPr lvl="1">
              <a:lnSpc>
                <a:spcPct val="90000"/>
              </a:lnSpc>
            </a:pPr>
            <a:r>
              <a:rPr lang="en-US" sz="1500" dirty="0">
                <a:solidFill>
                  <a:schemeClr val="tx1"/>
                </a:solidFill>
              </a:rPr>
              <a:t>MVVM Pattern with Rich Data Binding</a:t>
            </a:r>
          </a:p>
          <a:p>
            <a:pPr>
              <a:lnSpc>
                <a:spcPct val="90000"/>
              </a:lnSpc>
            </a:pPr>
            <a:r>
              <a:rPr lang="en-US" sz="1500" dirty="0">
                <a:solidFill>
                  <a:schemeClr val="tx1"/>
                </a:solidFill>
              </a:rPr>
              <a:t>Create UI in C# with .NET MAUI Community Toolkit &amp; </a:t>
            </a:r>
            <a:r>
              <a:rPr lang="en-US" sz="1500" dirty="0">
                <a:solidFill>
                  <a:schemeClr val="tx1"/>
                </a:solidFill>
                <a:hlinkClick r:id="rId4"/>
              </a:rPr>
              <a:t>C# Markup</a:t>
            </a:r>
            <a:endParaRPr lang="en-US" sz="1500" dirty="0">
              <a:solidFill>
                <a:schemeClr val="tx1"/>
              </a:solidFill>
            </a:endParaRPr>
          </a:p>
          <a:p>
            <a:pPr lvl="1">
              <a:lnSpc>
                <a:spcPct val="90000"/>
              </a:lnSpc>
            </a:pPr>
            <a:r>
              <a:rPr lang="en-US" sz="1500" dirty="0">
                <a:solidFill>
                  <a:schemeClr val="tx1"/>
                </a:solidFill>
              </a:rPr>
              <a:t>MVU Pattern (Model-View-Update) – Similar to Flutter development</a:t>
            </a:r>
          </a:p>
          <a:p>
            <a:pPr>
              <a:lnSpc>
                <a:spcPct val="90000"/>
              </a:lnSpc>
            </a:pPr>
            <a:r>
              <a:rPr lang="en-US" sz="1500" dirty="0">
                <a:solidFill>
                  <a:schemeClr val="tx1"/>
                </a:solidFill>
              </a:rPr>
              <a:t>Uses WinUI 3 for Windows</a:t>
            </a:r>
          </a:p>
          <a:p>
            <a:pPr>
              <a:lnSpc>
                <a:spcPct val="90000"/>
              </a:lnSpc>
            </a:pPr>
            <a:r>
              <a:rPr lang="en-US" sz="1500" dirty="0">
                <a:solidFill>
                  <a:schemeClr val="tx1"/>
                </a:solidFill>
              </a:rPr>
              <a:t>Web developers can use Blazor Hybrid to build for mobile</a:t>
            </a:r>
          </a:p>
          <a:p>
            <a:pPr>
              <a:lnSpc>
                <a:spcPct val="90000"/>
              </a:lnSpc>
            </a:pPr>
            <a:endParaRPr lang="en-US" sz="1500" dirty="0">
              <a:solidFill>
                <a:schemeClr val="tx1"/>
              </a:solidFill>
            </a:endParaRPr>
          </a:p>
        </p:txBody>
      </p:sp>
    </p:spTree>
    <p:extLst>
      <p:ext uri="{BB962C8B-B14F-4D97-AF65-F5344CB8AC3E}">
        <p14:creationId xmlns:p14="http://schemas.microsoft.com/office/powerpoint/2010/main" val="4244028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16FC5-0CE2-E2CE-BF1B-6F008F4D0653}"/>
              </a:ext>
            </a:extLst>
          </p:cNvPr>
          <p:cNvSpPr>
            <a:spLocks noGrp="1"/>
          </p:cNvSpPr>
          <p:nvPr>
            <p:ph type="title"/>
          </p:nvPr>
        </p:nvSpPr>
        <p:spPr>
          <a:xfrm>
            <a:off x="1141413" y="609600"/>
            <a:ext cx="9905998" cy="1468582"/>
          </a:xfrm>
        </p:spPr>
        <p:txBody>
          <a:bodyPr>
            <a:normAutofit/>
          </a:bodyPr>
          <a:lstStyle/>
          <a:p>
            <a:r>
              <a:rPr lang="en-US" dirty="0"/>
              <a:t>.NET MAUI Drawbacks &amp; Demo</a:t>
            </a:r>
          </a:p>
        </p:txBody>
      </p:sp>
      <p:graphicFrame>
        <p:nvGraphicFramePr>
          <p:cNvPr id="5" name="Content Placeholder 2">
            <a:extLst>
              <a:ext uri="{FF2B5EF4-FFF2-40B4-BE49-F238E27FC236}">
                <a16:creationId xmlns:a16="http://schemas.microsoft.com/office/drawing/2014/main" id="{B7C78F93-E5D2-9C73-9867-F7FA52D4E162}"/>
              </a:ext>
            </a:extLst>
          </p:cNvPr>
          <p:cNvGraphicFramePr>
            <a:graphicFrameLocks noGrp="1"/>
          </p:cNvGraphicFramePr>
          <p:nvPr>
            <p:ph idx="1"/>
            <p:extLst>
              <p:ext uri="{D42A27DB-BD31-4B8C-83A1-F6EECF244321}">
                <p14:modId xmlns:p14="http://schemas.microsoft.com/office/powerpoint/2010/main" val="1404592772"/>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557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ADFD-C297-AFD0-D9FC-3A425DE79641}"/>
              </a:ext>
            </a:extLst>
          </p:cNvPr>
          <p:cNvSpPr>
            <a:spLocks noGrp="1"/>
          </p:cNvSpPr>
          <p:nvPr>
            <p:ph type="title"/>
          </p:nvPr>
        </p:nvSpPr>
        <p:spPr>
          <a:xfrm>
            <a:off x="1141413" y="609600"/>
            <a:ext cx="9905998" cy="781878"/>
          </a:xfrm>
        </p:spPr>
        <p:txBody>
          <a:bodyPr/>
          <a:lstStyle/>
          <a:p>
            <a:r>
              <a:rPr lang="en-US" dirty="0"/>
              <a:t>Uno Platform Advantages (or Avalonia)</a:t>
            </a:r>
          </a:p>
        </p:txBody>
      </p:sp>
      <p:sp>
        <p:nvSpPr>
          <p:cNvPr id="3" name="Content Placeholder 2">
            <a:extLst>
              <a:ext uri="{FF2B5EF4-FFF2-40B4-BE49-F238E27FC236}">
                <a16:creationId xmlns:a16="http://schemas.microsoft.com/office/drawing/2014/main" id="{8C8EBBBA-3E6D-63D1-1EE5-98FEB4983626}"/>
              </a:ext>
            </a:extLst>
          </p:cNvPr>
          <p:cNvSpPr>
            <a:spLocks noGrp="1"/>
          </p:cNvSpPr>
          <p:nvPr>
            <p:ph idx="1"/>
          </p:nvPr>
        </p:nvSpPr>
        <p:spPr>
          <a:xfrm>
            <a:off x="1141413" y="1550505"/>
            <a:ext cx="9905998" cy="4840356"/>
          </a:xfrm>
        </p:spPr>
        <p:txBody>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WinUI &amp; Windows App SDK to run on Windows 10 (v19041) and later</a:t>
            </a:r>
          </a:p>
          <a:p>
            <a:r>
              <a:rPr lang="en-US" dirty="0"/>
              <a:t>WinUI Uno apps nearly identical to native WinUI apps</a:t>
            </a:r>
          </a:p>
          <a:p>
            <a:pPr lvl="1"/>
            <a:r>
              <a:rPr lang="en-US" dirty="0"/>
              <a:t>Copy/Paste simple projects and run </a:t>
            </a:r>
            <a:r>
              <a:rPr lang="en-US" dirty="0" err="1"/>
              <a:t>Xplat</a:t>
            </a:r>
            <a:endParaRPr lang="en-US" dirty="0"/>
          </a:p>
          <a:p>
            <a:r>
              <a:rPr lang="en-US" dirty="0"/>
              <a:t>Supports C# Markup and MVU </a:t>
            </a:r>
            <a:r>
              <a:rPr lang="en-US" i="1" dirty="0"/>
              <a:t>OR</a:t>
            </a:r>
            <a:r>
              <a:rPr lang="en-US" dirty="0"/>
              <a:t>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4" name="TextBox 3">
            <a:extLst>
              <a:ext uri="{FF2B5EF4-FFF2-40B4-BE49-F238E27FC236}">
                <a16:creationId xmlns:a16="http://schemas.microsoft.com/office/drawing/2014/main" id="{106874DB-D58B-A424-F95E-C08C3B46B231}"/>
              </a:ext>
            </a:extLst>
          </p:cNvPr>
          <p:cNvSpPr txBox="1"/>
          <p:nvPr/>
        </p:nvSpPr>
        <p:spPr>
          <a:xfrm>
            <a:off x="9477632" y="4771072"/>
            <a:ext cx="2281702" cy="1477328"/>
          </a:xfrm>
          <a:prstGeom prst="rect">
            <a:avLst/>
          </a:prstGeom>
          <a:pattFill prst="pct30">
            <a:fgClr>
              <a:schemeClr val="accent1"/>
            </a:fgClr>
            <a:bgClr>
              <a:schemeClr val="bg1"/>
            </a:bgClr>
          </a:pattFill>
        </p:spPr>
        <p:txBody>
          <a:bodyPr wrap="square" rtlCol="0">
            <a:spAutoFit/>
          </a:bodyPr>
          <a:lstStyle/>
          <a:p>
            <a:r>
              <a:rPr lang="en-US" b="1" dirty="0"/>
              <a:t>Note:</a:t>
            </a:r>
            <a:endParaRPr lang="en-US" dirty="0"/>
          </a:p>
          <a:p>
            <a:r>
              <a:rPr lang="en-US" dirty="0"/>
              <a:t>Avalonia UI is a similar solution but with WPF XAML syntax.</a:t>
            </a:r>
          </a:p>
        </p:txBody>
      </p:sp>
    </p:spTree>
    <p:extLst>
      <p:ext uri="{BB962C8B-B14F-4D97-AF65-F5344CB8AC3E}">
        <p14:creationId xmlns:p14="http://schemas.microsoft.com/office/powerpoint/2010/main" val="4027254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C8E2-F1C0-4644-5DE1-DB5225178633}"/>
              </a:ext>
            </a:extLst>
          </p:cNvPr>
          <p:cNvSpPr>
            <a:spLocks noGrp="1"/>
          </p:cNvSpPr>
          <p:nvPr>
            <p:ph type="title"/>
          </p:nvPr>
        </p:nvSpPr>
        <p:spPr>
          <a:xfrm>
            <a:off x="1141413" y="609600"/>
            <a:ext cx="9905998" cy="1169504"/>
          </a:xfrm>
        </p:spPr>
        <p:txBody>
          <a:bodyPr/>
          <a:lstStyle/>
          <a:p>
            <a:r>
              <a:rPr lang="en-US" dirty="0"/>
              <a:t>Uno Platform Drawbacks &amp; Demo</a:t>
            </a:r>
          </a:p>
        </p:txBody>
      </p:sp>
      <p:graphicFrame>
        <p:nvGraphicFramePr>
          <p:cNvPr id="5" name="Content Placeholder 2">
            <a:extLst>
              <a:ext uri="{FF2B5EF4-FFF2-40B4-BE49-F238E27FC236}">
                <a16:creationId xmlns:a16="http://schemas.microsoft.com/office/drawing/2014/main" id="{0FD8CB2D-05A4-1426-7472-4060A98A72AA}"/>
              </a:ext>
            </a:extLst>
          </p:cNvPr>
          <p:cNvGraphicFramePr>
            <a:graphicFrameLocks noGrp="1"/>
          </p:cNvGraphicFramePr>
          <p:nvPr>
            <p:ph idx="1"/>
          </p:nvPr>
        </p:nvGraphicFramePr>
        <p:xfrm>
          <a:off x="1141413" y="1560443"/>
          <a:ext cx="9905998" cy="4230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617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CE51-5FC0-1C4B-C911-BC4933057A75}"/>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Blazor Hybrid – Desktop &amp; Mobile Apps for .NET Web Developers</a:t>
            </a:r>
          </a:p>
        </p:txBody>
      </p:sp>
      <p:sp>
        <p:nvSpPr>
          <p:cNvPr id="4" name="Content Placeholder 3">
            <a:extLst>
              <a:ext uri="{FF2B5EF4-FFF2-40B4-BE49-F238E27FC236}">
                <a16:creationId xmlns:a16="http://schemas.microsoft.com/office/drawing/2014/main" id="{553898FC-7F1E-3A33-3849-92B9E0DE1403}"/>
              </a:ext>
            </a:extLst>
          </p:cNvPr>
          <p:cNvSpPr>
            <a:spLocks/>
          </p:cNvSpPr>
          <p:nvPr/>
        </p:nvSpPr>
        <p:spPr>
          <a:xfrm>
            <a:off x="1141413" y="2417617"/>
            <a:ext cx="4876800" cy="3124201"/>
          </a:xfrm>
          <a:prstGeom prst="rect">
            <a:avLst/>
          </a:prstGeom>
        </p:spPr>
        <p:txBody>
          <a:bodyPr/>
          <a:lstStyle/>
          <a:p>
            <a:pPr>
              <a:spcAft>
                <a:spcPts val="600"/>
              </a:spcAft>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5" name="Content Placeholder 4">
            <a:extLst>
              <a:ext uri="{FF2B5EF4-FFF2-40B4-BE49-F238E27FC236}">
                <a16:creationId xmlns:a16="http://schemas.microsoft.com/office/drawing/2014/main" id="{66191600-2BA8-B5B1-201E-02935C1ED4A0}"/>
              </a:ext>
            </a:extLst>
          </p:cNvPr>
          <p:cNvSpPr>
            <a:spLocks/>
          </p:cNvSpPr>
          <p:nvPr/>
        </p:nvSpPr>
        <p:spPr>
          <a:xfrm>
            <a:off x="6170613" y="2417618"/>
            <a:ext cx="4876800" cy="3124200"/>
          </a:xfrm>
          <a:prstGeom prst="rect">
            <a:avLst/>
          </a:prstGeom>
        </p:spPr>
        <p:txBody>
          <a:bodyPr/>
          <a:lstStyle/>
          <a:p>
            <a:pPr>
              <a:spcAft>
                <a:spcPts val="600"/>
              </a:spcAft>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Feels like Web, not native</a:t>
            </a:r>
          </a:p>
          <a:p>
            <a:pPr marL="742950" lvl="1" indent="-285750">
              <a:spcAft>
                <a:spcPts val="600"/>
              </a:spcAft>
              <a:buFont typeface="Arial" panose="020B0604020202020204" pitchFamily="34" charset="0"/>
              <a:buChar char="•"/>
            </a:pPr>
            <a:endParaRPr lang="en-US" dirty="0"/>
          </a:p>
          <a:p>
            <a:pPr>
              <a:spcAft>
                <a:spcPts val="600"/>
              </a:spcAft>
            </a:pPr>
            <a:endParaRPr lang="en-US" dirty="0"/>
          </a:p>
          <a:p>
            <a:pPr>
              <a:spcAft>
                <a:spcPts val="600"/>
              </a:spcAft>
            </a:pPr>
            <a:endParaRPr lang="en-US" dirty="0"/>
          </a:p>
          <a:p>
            <a:pPr>
              <a:spcAft>
                <a:spcPts val="600"/>
              </a:spcAft>
            </a:pPr>
            <a:r>
              <a:rPr lang="en-US" sz="2400" b="1" dirty="0"/>
              <a:t>				Quick demo</a:t>
            </a:r>
          </a:p>
        </p:txBody>
      </p:sp>
    </p:spTree>
    <p:extLst>
      <p:ext uri="{BB962C8B-B14F-4D97-AF65-F5344CB8AC3E}">
        <p14:creationId xmlns:p14="http://schemas.microsoft.com/office/powerpoint/2010/main" val="161265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C1BC-C691-5526-45B4-C0ACE2B4D32B}"/>
              </a:ext>
            </a:extLst>
          </p:cNvPr>
          <p:cNvSpPr>
            <a:spLocks noGrp="1"/>
          </p:cNvSpPr>
          <p:nvPr>
            <p:ph type="title"/>
          </p:nvPr>
        </p:nvSpPr>
        <p:spPr>
          <a:xfrm>
            <a:off x="974179" y="714375"/>
            <a:ext cx="3332955" cy="5076826"/>
          </a:xfrm>
        </p:spPr>
        <p:txBody>
          <a:bodyPr anchor="ctr">
            <a:normAutofit/>
          </a:bodyPr>
          <a:lstStyle/>
          <a:p>
            <a:r>
              <a:rPr lang="en-US" sz="4000"/>
              <a:t>Alvin Ashcraft – About Me</a:t>
            </a:r>
          </a:p>
        </p:txBody>
      </p:sp>
      <p:sp>
        <p:nvSpPr>
          <p:cNvPr id="17" name="Rectangle 16">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C00C3F51-1D5B-6BF6-D177-1EE847F8BC78}"/>
              </a:ext>
            </a:extLst>
          </p:cNvPr>
          <p:cNvSpPr>
            <a:spLocks noGrp="1"/>
          </p:cNvSpPr>
          <p:nvPr>
            <p:ph idx="1"/>
          </p:nvPr>
        </p:nvSpPr>
        <p:spPr>
          <a:xfrm>
            <a:off x="4973046" y="714375"/>
            <a:ext cx="6253751" cy="5076825"/>
          </a:xfrm>
        </p:spPr>
        <p:txBody>
          <a:bodyPr>
            <a:normAutofit/>
          </a:bodyPr>
          <a:lstStyle/>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SOFTWARE DEVELOPER &amp; ARCHITECT FOR 25+ YEARS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.NET / C# / WPF / ANGULAR / SQL SERVER</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MORNING DEW LINK BLOG – </a:t>
            </a:r>
            <a:r>
              <a:rPr lang="en-US" sz="1500" b="0" i="0" u="sng" strike="noStrike" cap="all" dirty="0">
                <a:solidFill>
                  <a:schemeClr val="tx1"/>
                </a:solidFill>
                <a:effectLst/>
                <a:latin typeface="Tw Cen MT" panose="020B0602020104020603" pitchFamily="34" charset="77"/>
                <a:hlinkClick r:id="rId4">
                  <a:extLst>
                    <a:ext uri="{A12FA001-AC4F-418D-AE19-62706E023703}">
                      <ahyp:hlinkClr xmlns:ahyp="http://schemas.microsoft.com/office/drawing/2018/hyperlinkcolor" val="tx"/>
                    </a:ext>
                  </a:extLst>
                </a:hlinkClick>
              </a:rPr>
              <a:t>WWW.ALVINASHCRAFT.Co</a:t>
            </a:r>
            <a:r>
              <a:rPr lang="en-US" sz="1500" b="0" i="0" u="sng" strike="noStrike" cap="all" dirty="0">
                <a:solidFill>
                  <a:schemeClr val="tx1"/>
                </a:solidFill>
                <a:effectLst/>
                <a:latin typeface="Tw Cen MT" panose="020B0602020104020603" pitchFamily="34" charset="77"/>
              </a:rPr>
              <a:t>m</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DAILY LINKS FOR DEVELOPERS SINCE 2007</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AUTHOR OF 3 BOOKS</a:t>
            </a:r>
            <a:r>
              <a:rPr lang="en-US" sz="1500" b="0" i="0" dirty="0">
                <a:solidFill>
                  <a:schemeClr val="tx1"/>
                </a:solidFill>
                <a:effectLst/>
                <a:latin typeface="Tw Cen MT" panose="020B0602020104020603" pitchFamily="34" charset="77"/>
              </a:rPr>
              <a:t>​ - </a:t>
            </a:r>
            <a:r>
              <a:rPr lang="en-US" sz="1500" b="0" i="0" dirty="0" err="1">
                <a:solidFill>
                  <a:schemeClr val="tx1"/>
                </a:solidFill>
                <a:effectLst/>
                <a:latin typeface="Tw Cen MT" panose="020B0602020104020603" pitchFamily="34" charset="77"/>
              </a:rPr>
              <a:t>Packt</a:t>
            </a:r>
            <a:r>
              <a:rPr lang="en-US" sz="1500" b="0" i="0" dirty="0">
                <a:solidFill>
                  <a:schemeClr val="tx1"/>
                </a:solidFill>
                <a:effectLst/>
                <a:latin typeface="Tw Cen MT" panose="020B0602020104020603" pitchFamily="34" charset="77"/>
              </a:rPr>
              <a:t> Publishing</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LEARN WINUI 3 (1ST &amp; 2ND EDITIONS)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PARALLEL PROGRAMMING AND CONCURRENCY WITH C# 10 AND .NET 6</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JOINED MICROSOFT in March 2022</a:t>
            </a:r>
            <a:r>
              <a:rPr lang="en-US" sz="1500" b="0" i="0" dirty="0">
                <a:solidFill>
                  <a:schemeClr val="tx1"/>
                </a:solidFill>
                <a:effectLst/>
                <a:latin typeface="Tw Cen MT" panose="020B0602020104020603" pitchFamily="34" charset="77"/>
              </a:rPr>
              <a:t>​ - Sr. Content Developer</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CONTENT TEAM &gt; SKILLING ORG &gt; COMMERCE &amp; ECOSYSTEMS</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WINDOWS Developer Documentation (WIN32/UWP/WINDOWS APP SDK)</a:t>
            </a:r>
            <a:r>
              <a:rPr lang="en-US" sz="1500" b="0" i="0" dirty="0">
                <a:solidFill>
                  <a:schemeClr val="tx1"/>
                </a:solidFill>
                <a:effectLst/>
                <a:latin typeface="Tw Cen MT" panose="020B0602020104020603" pitchFamily="34" charset="77"/>
              </a:rPr>
              <a:t>​</a:t>
            </a:r>
            <a:endParaRPr lang="en-US" sz="1500" b="0" i="0" dirty="0">
              <a:solidFill>
                <a:schemeClr val="tx1"/>
              </a:solidFill>
              <a:effectLst/>
              <a:latin typeface="Arial" panose="020B0604020202020204" pitchFamily="34" charset="0"/>
            </a:endParaRPr>
          </a:p>
          <a:p>
            <a:pPr rtl="0"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Developer Conference</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ORGANIZER Since TechBash 2016</a:t>
            </a:r>
          </a:p>
          <a:p>
            <a:pPr lvl="1" fontAlgn="base">
              <a:lnSpc>
                <a:spcPct val="90000"/>
              </a:lnSpc>
              <a:buFont typeface="Arial" panose="020B0604020202020204" pitchFamily="34" charset="0"/>
              <a:buChar char="•"/>
            </a:pPr>
            <a:r>
              <a:rPr lang="en-US" sz="1500" b="0" i="0" u="none" strike="noStrike" cap="all" dirty="0">
                <a:solidFill>
                  <a:schemeClr val="tx1"/>
                </a:solidFill>
                <a:effectLst/>
                <a:latin typeface="Tw Cen MT" panose="020B0602020104020603" pitchFamily="34" charset="77"/>
              </a:rPr>
              <a:t>TECHBASH FOUNDATION - Founding BOARD MEMBER</a:t>
            </a:r>
          </a:p>
        </p:txBody>
      </p:sp>
    </p:spTree>
    <p:extLst>
      <p:ext uri="{BB962C8B-B14F-4D97-AF65-F5344CB8AC3E}">
        <p14:creationId xmlns:p14="http://schemas.microsoft.com/office/powerpoint/2010/main" val="222938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9D7B8-90D9-5D5F-6F9D-07C992484D36}"/>
              </a:ext>
            </a:extLst>
          </p:cNvPr>
          <p:cNvSpPr>
            <a:spLocks noGrp="1"/>
          </p:cNvSpPr>
          <p:nvPr>
            <p:ph type="title"/>
          </p:nvPr>
        </p:nvSpPr>
        <p:spPr>
          <a:xfrm>
            <a:off x="1141413" y="609600"/>
            <a:ext cx="9905998" cy="1468582"/>
          </a:xfrm>
        </p:spPr>
        <p:txBody>
          <a:bodyPr>
            <a:normAutofit/>
          </a:bodyPr>
          <a:lstStyle/>
          <a:p>
            <a:r>
              <a:rPr lang="en-US" dirty="0"/>
              <a:t>Choosing a Framework</a:t>
            </a:r>
          </a:p>
        </p:txBody>
      </p:sp>
      <p:graphicFrame>
        <p:nvGraphicFramePr>
          <p:cNvPr id="5" name="Content Placeholder 2">
            <a:extLst>
              <a:ext uri="{FF2B5EF4-FFF2-40B4-BE49-F238E27FC236}">
                <a16:creationId xmlns:a16="http://schemas.microsoft.com/office/drawing/2014/main" id="{ECDE9FB5-B00D-AF60-9E19-D71683EEAB71}"/>
              </a:ext>
            </a:extLst>
          </p:cNvPr>
          <p:cNvGraphicFramePr>
            <a:graphicFrameLocks noGrp="1"/>
          </p:cNvGraphicFramePr>
          <p:nvPr>
            <p:ph idx="1"/>
            <p:extLst>
              <p:ext uri="{D42A27DB-BD31-4B8C-83A1-F6EECF244321}">
                <p14:modId xmlns:p14="http://schemas.microsoft.com/office/powerpoint/2010/main" val="2963249989"/>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3120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A41A6-B89B-780B-BD5B-FFF22730F9AA}"/>
              </a:ext>
            </a:extLst>
          </p:cNvPr>
          <p:cNvSpPr>
            <a:spLocks noGrp="1"/>
          </p:cNvSpPr>
          <p:nvPr>
            <p:ph type="title"/>
          </p:nvPr>
        </p:nvSpPr>
        <p:spPr>
          <a:xfrm>
            <a:off x="5039137" y="609600"/>
            <a:ext cx="6132446" cy="1104900"/>
          </a:xfrm>
        </p:spPr>
        <p:txBody>
          <a:bodyPr>
            <a:normAutofit/>
          </a:bodyPr>
          <a:lstStyle/>
          <a:p>
            <a:r>
              <a:rPr lang="en-US" dirty="0"/>
              <a:t>Resources</a:t>
            </a:r>
          </a:p>
        </p:txBody>
      </p:sp>
      <p:pic>
        <p:nvPicPr>
          <p:cNvPr id="7" name="Graphic 6" descr="Blackboard">
            <a:extLst>
              <a:ext uri="{FF2B5EF4-FFF2-40B4-BE49-F238E27FC236}">
                <a16:creationId xmlns:a16="http://schemas.microsoft.com/office/drawing/2014/main" id="{872BCD62-A86F-2349-369E-5277280A80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0740" y="1621292"/>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Content Placeholder 2">
            <a:extLst>
              <a:ext uri="{FF2B5EF4-FFF2-40B4-BE49-F238E27FC236}">
                <a16:creationId xmlns:a16="http://schemas.microsoft.com/office/drawing/2014/main" id="{3E5A61FD-7C06-264D-B854-01B9D3E8EB70}"/>
              </a:ext>
            </a:extLst>
          </p:cNvPr>
          <p:cNvSpPr>
            <a:spLocks noGrp="1"/>
          </p:cNvSpPr>
          <p:nvPr>
            <p:ph idx="1"/>
          </p:nvPr>
        </p:nvSpPr>
        <p:spPr>
          <a:xfrm>
            <a:off x="5039138" y="1919037"/>
            <a:ext cx="6271591" cy="4143833"/>
          </a:xfrm>
        </p:spPr>
        <p:txBody>
          <a:bodyPr anchor="t">
            <a:normAutofit/>
          </a:bodyPr>
          <a:lstStyle/>
          <a:p>
            <a:pPr>
              <a:lnSpc>
                <a:spcPct val="90000"/>
              </a:lnSpc>
            </a:pPr>
            <a:r>
              <a:rPr lang="en-US" sz="1700" dirty="0"/>
              <a:t>Windows App Development – Options &amp; Features: </a:t>
            </a:r>
            <a:r>
              <a:rPr lang="en-US" sz="1700" dirty="0">
                <a:hlinkClick r:id="rId6"/>
              </a:rPr>
              <a:t>https://learn.microsoft.com/windows/apps/get-started/dev-options</a:t>
            </a:r>
            <a:r>
              <a:rPr lang="en-US" sz="1700" dirty="0"/>
              <a:t> </a:t>
            </a:r>
          </a:p>
          <a:p>
            <a:pPr>
              <a:lnSpc>
                <a:spcPct val="90000"/>
              </a:lnSpc>
            </a:pPr>
            <a:r>
              <a:rPr lang="en-US" sz="1700" dirty="0"/>
              <a:t>Overview of Windows Development Options: </a:t>
            </a:r>
            <a:r>
              <a:rPr lang="en-US" sz="1700" dirty="0">
                <a:hlinkClick r:id="rId7"/>
              </a:rPr>
              <a:t>https://learn.microsoft.com/windows/apps/get-started/</a:t>
            </a:r>
            <a:r>
              <a:rPr lang="en-US" sz="1700" dirty="0"/>
              <a:t> </a:t>
            </a:r>
          </a:p>
          <a:p>
            <a:pPr>
              <a:lnSpc>
                <a:spcPct val="90000"/>
              </a:lnSpc>
            </a:pPr>
            <a:r>
              <a:rPr lang="en-US" sz="1700" dirty="0"/>
              <a:t>Uno Platform Documentation: </a:t>
            </a:r>
            <a:r>
              <a:rPr lang="en-US" sz="1700" dirty="0">
                <a:hlinkClick r:id="rId8"/>
              </a:rPr>
              <a:t>https://platform.uno/docs/articles/intro.html</a:t>
            </a:r>
            <a:r>
              <a:rPr lang="en-US" sz="1700" dirty="0"/>
              <a:t> </a:t>
            </a:r>
          </a:p>
          <a:p>
            <a:pPr>
              <a:lnSpc>
                <a:spcPct val="90000"/>
              </a:lnSpc>
            </a:pPr>
            <a:r>
              <a:rPr lang="en-US" sz="1700" dirty="0"/>
              <a:t>Avalonia Docs: </a:t>
            </a:r>
            <a:r>
              <a:rPr lang="en-US" sz="1700" dirty="0">
                <a:hlinkClick r:id="rId9"/>
              </a:rPr>
              <a:t>https://docs.avaloniaui.net/</a:t>
            </a:r>
            <a:r>
              <a:rPr lang="en-US" sz="1700" dirty="0"/>
              <a:t> </a:t>
            </a:r>
          </a:p>
          <a:p>
            <a:pPr>
              <a:lnSpc>
                <a:spcPct val="90000"/>
              </a:lnSpc>
            </a:pPr>
            <a:r>
              <a:rPr lang="en-US" sz="1700" dirty="0"/>
              <a:t>Build a WPF Blazor Hybrid App: </a:t>
            </a:r>
            <a:r>
              <a:rPr lang="en-US" sz="1700" dirty="0">
                <a:hlinkClick r:id="rId10"/>
              </a:rPr>
              <a:t>https://learn.microsoft.com/aspnet/core/blazor/hybrid/tutorials/wpf</a:t>
            </a:r>
            <a:r>
              <a:rPr lang="en-US" sz="1700" dirty="0"/>
              <a:t> </a:t>
            </a:r>
          </a:p>
          <a:p>
            <a:pPr>
              <a:lnSpc>
                <a:spcPct val="90000"/>
              </a:lnSpc>
            </a:pPr>
            <a:r>
              <a:rPr lang="en-US" sz="1700" dirty="0"/>
              <a:t>My Books on Amazon: </a:t>
            </a:r>
            <a:r>
              <a:rPr lang="en-US" sz="1700" dirty="0">
                <a:hlinkClick r:id="rId11"/>
              </a:rPr>
              <a:t>https://www.amazon.com/stores/author/B08WLD35BX</a:t>
            </a:r>
            <a:r>
              <a:rPr lang="en-US" sz="1700" dirty="0"/>
              <a:t> </a:t>
            </a:r>
          </a:p>
          <a:p>
            <a:pPr>
              <a:lnSpc>
                <a:spcPct val="90000"/>
              </a:lnSpc>
            </a:pPr>
            <a:r>
              <a:rPr lang="en-US" sz="1700" dirty="0"/>
              <a:t>About Me with Social Links: </a:t>
            </a:r>
            <a:r>
              <a:rPr lang="en-US" sz="1700" dirty="0">
                <a:hlinkClick r:id="rId12"/>
              </a:rPr>
              <a:t>https://about.me/alvinashcraft</a:t>
            </a:r>
            <a:r>
              <a:rPr lang="en-US" sz="1700" dirty="0"/>
              <a:t> </a:t>
            </a:r>
          </a:p>
        </p:txBody>
      </p:sp>
    </p:spTree>
    <p:extLst>
      <p:ext uri="{BB962C8B-B14F-4D97-AF65-F5344CB8AC3E}">
        <p14:creationId xmlns:p14="http://schemas.microsoft.com/office/powerpoint/2010/main" val="39668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6A34-E525-2411-9E99-C8751A29AA00}"/>
              </a:ext>
            </a:extLst>
          </p:cNvPr>
          <p:cNvSpPr>
            <a:spLocks noGrp="1"/>
          </p:cNvSpPr>
          <p:nvPr>
            <p:ph type="title"/>
          </p:nvPr>
        </p:nvSpPr>
        <p:spPr>
          <a:xfrm>
            <a:off x="1141413" y="609600"/>
            <a:ext cx="9905998" cy="1468582"/>
          </a:xfrm>
        </p:spPr>
        <p:txBody>
          <a:bodyPr>
            <a:normAutofit/>
          </a:bodyPr>
          <a:lstStyle/>
          <a:p>
            <a:r>
              <a:rPr lang="en-US" dirty="0"/>
              <a:t>Questions?</a:t>
            </a:r>
          </a:p>
        </p:txBody>
      </p:sp>
      <p:graphicFrame>
        <p:nvGraphicFramePr>
          <p:cNvPr id="7" name="Content Placeholder 2">
            <a:extLst>
              <a:ext uri="{FF2B5EF4-FFF2-40B4-BE49-F238E27FC236}">
                <a16:creationId xmlns:a16="http://schemas.microsoft.com/office/drawing/2014/main" id="{2E78F0DF-2431-C859-C124-0972330189F2}"/>
              </a:ext>
            </a:extLst>
          </p:cNvPr>
          <p:cNvGraphicFramePr>
            <a:graphicFrameLocks noGrp="1"/>
          </p:cNvGraphicFramePr>
          <p:nvPr>
            <p:ph idx="1"/>
            <p:extLst>
              <p:ext uri="{D42A27DB-BD31-4B8C-83A1-F6EECF244321}">
                <p14:modId xmlns:p14="http://schemas.microsoft.com/office/powerpoint/2010/main" val="3921985334"/>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7638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1122303"/>
            <a:ext cx="12192000" cy="5735697"/>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7ADA133-D8C7-4CA7-8F73-DBA01B8D925C}"/>
              </a:ext>
            </a:extLst>
          </p:cNvPr>
          <p:cNvSpPr/>
          <p:nvPr/>
        </p:nvSpPr>
        <p:spPr>
          <a:xfrm>
            <a:off x="1" y="-1"/>
            <a:ext cx="12192000" cy="1050587"/>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7782965" y="1290158"/>
            <a:ext cx="4251873" cy="257468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57162" y="1334645"/>
            <a:ext cx="11153775" cy="4292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Amazing speakers with fresh content.</a:t>
            </a:r>
            <a:endParaRPr lang="en-US" sz="2400" dirty="0">
              <a:cs typeface="Calibri" panose="020F0502020204030204"/>
            </a:endParaRPr>
          </a:p>
          <a:p>
            <a:pPr marL="342900" indent="-342900">
              <a:lnSpc>
                <a:spcPct val="125000"/>
              </a:lnSpc>
              <a:buFont typeface="Wingdings" panose="05000000000000000000" pitchFamily="2" charset="2"/>
              <a:buChar char="§"/>
            </a:pPr>
            <a:r>
              <a:rPr lang="en-US" sz="220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a:t>
            </a:r>
          </a:p>
          <a:p>
            <a:pPr>
              <a:lnSpc>
                <a:spcPct val="125000"/>
              </a:lnSpc>
            </a:pPr>
            <a:r>
              <a:rPr lang="en-US" sz="2200" dirty="0">
                <a:solidFill>
                  <a:srgbClr val="121921"/>
                </a:solidFill>
                <a:latin typeface="Source Sans Pro"/>
                <a:ea typeface="Source Sans Pro"/>
                <a:cs typeface="Arial"/>
              </a:rPr>
              <a:t>         - 3-day conference plus lodging for ~$1000 </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4</a:t>
            </a:r>
            <a:r>
              <a:rPr lang="en-US" sz="2200" baseline="30000" dirty="0">
                <a:solidFill>
                  <a:srgbClr val="121921"/>
                </a:solidFill>
                <a:latin typeface="Source Sans Pro"/>
                <a:ea typeface="Source Sans Pro"/>
                <a:cs typeface="Arial"/>
              </a:rPr>
              <a:t>th</a:t>
            </a:r>
            <a:r>
              <a:rPr lang="en-US" sz="2200" dirty="0">
                <a:solidFill>
                  <a:srgbClr val="121921"/>
                </a:solidFill>
                <a:latin typeface="Source Sans Pro"/>
                <a:ea typeface="Source Sans Pro"/>
                <a:cs typeface="Arial"/>
              </a:rPr>
              <a:t> day of pre-conference workshops available.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Kalahari Resort Poconos – easy drive from major NE cities.</a:t>
            </a:r>
            <a:endParaRPr lang="en-US" sz="2200" dirty="0">
              <a:solidFill>
                <a:srgbClr val="121921"/>
              </a:solidFill>
              <a:latin typeface="Source Sans Pro"/>
              <a:ea typeface="Source Sans Pro"/>
              <a:cs typeface="Calibri"/>
            </a:endParaRP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World-class keynote speakers.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In addition to the sessions, you get a great hallway track,                                                                amazing food, attendee Welcome Reception, Game Night &amp; more!</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Family Day Friday - full day of kids' sessions, free for attendees' families.</a:t>
            </a:r>
          </a:p>
          <a:p>
            <a:pPr marL="342900" indent="-342900">
              <a:lnSpc>
                <a:spcPct val="125000"/>
              </a:lnSpc>
              <a:buFont typeface="Wingdings" panose="05000000000000000000" pitchFamily="2" charset="2"/>
              <a:buChar char="§"/>
            </a:pPr>
            <a:r>
              <a:rPr lang="en-US" sz="2200" dirty="0">
                <a:solidFill>
                  <a:srgbClr val="121921"/>
                </a:solidFill>
                <a:latin typeface="Source Sans Pro"/>
                <a:ea typeface="Source Sans Pro"/>
                <a:cs typeface="Arial"/>
              </a:rPr>
              <a:t>Discounted hotel rooms with free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842088" y="5735697"/>
            <a:ext cx="55646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Segoe UI"/>
              </a:rPr>
              <a:t>Info: </a:t>
            </a:r>
            <a:r>
              <a:rPr lang="en-US" sz="2400"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techbash.com</a:t>
            </a:r>
            <a:r>
              <a:rPr lang="en-US" sz="2400" dirty="0">
                <a:solidFill>
                  <a:srgbClr val="121921"/>
                </a:solidFill>
                <a:latin typeface="Source Sans Pro" panose="020B0503030403020204" pitchFamily="34" charset="0"/>
                <a:ea typeface="Source Sans Pro" panose="020B0503030403020204" pitchFamily="34" charset="0"/>
              </a:rPr>
              <a:t> or </a:t>
            </a:r>
            <a:r>
              <a:rPr lang="en-US" sz="2400" dirty="0">
                <a:solidFill>
                  <a:srgbClr val="121921"/>
                </a:solidFill>
                <a:latin typeface="Source Sans Pro Black" panose="020B0803030403020204" pitchFamily="34" charset="0"/>
                <a:ea typeface="Source Sans Pro" panose="020B0503030403020204" pitchFamily="34" charset="0"/>
              </a:rPr>
              <a:t>@techbash</a:t>
            </a:r>
            <a:endParaRPr lang="en-US" sz="2400"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10663238" y="4077181"/>
            <a:ext cx="1371600" cy="169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1058824"/>
            <a:ext cx="12192000" cy="717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4593" y="136187"/>
            <a:ext cx="3977356" cy="772663"/>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4230877" y="302926"/>
            <a:ext cx="788219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3200" dirty="0">
                <a:solidFill>
                  <a:srgbClr val="E3F1FA"/>
                </a:solidFill>
                <a:latin typeface="Oswald"/>
                <a:cs typeface="Segoe UI"/>
              </a:rPr>
              <a:t>September 24-27, 2024 | Pocono Manor, PA</a:t>
            </a:r>
            <a:endParaRPr lang="en-US" sz="3200" dirty="0">
              <a:solidFill>
                <a:srgbClr val="E3F1FA"/>
              </a:solidFill>
              <a:latin typeface="Oswald"/>
              <a:cs typeface="Calibri"/>
            </a:endParaRPr>
          </a:p>
        </p:txBody>
      </p:sp>
      <p:sp>
        <p:nvSpPr>
          <p:cNvPr id="3" name="TextBox 2">
            <a:extLst>
              <a:ext uri="{FF2B5EF4-FFF2-40B4-BE49-F238E27FC236}">
                <a16:creationId xmlns:a16="http://schemas.microsoft.com/office/drawing/2014/main" id="{8CEC4925-CE3D-BFAD-54A0-4D24A1340AB4}"/>
              </a:ext>
            </a:extLst>
          </p:cNvPr>
          <p:cNvSpPr txBox="1"/>
          <p:nvPr/>
        </p:nvSpPr>
        <p:spPr>
          <a:xfrm>
            <a:off x="2118186" y="6197362"/>
            <a:ext cx="723172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121921"/>
                </a:solidFill>
                <a:latin typeface="Source Sans Pro Black" panose="020B0803030403020204" pitchFamily="34" charset="0"/>
                <a:ea typeface="Source Sans Pro" panose="020B0503030403020204" pitchFamily="34" charset="0"/>
                <a:cs typeface="Calibri"/>
              </a:rPr>
              <a:t>Call for speakers: </a:t>
            </a:r>
            <a:r>
              <a:rPr lang="en-US" sz="2400" dirty="0">
                <a:solidFill>
                  <a:srgbClr val="121921"/>
                </a:solidFill>
                <a:latin typeface="Source Sans Pro" panose="020B0503030403020204" pitchFamily="34" charset="0"/>
                <a:ea typeface="Source Sans Pro" panose="020B0503030403020204" pitchFamily="34" charset="0"/>
                <a:cs typeface="Calibri"/>
                <a:hlinkClick r:id="rId8"/>
              </a:rPr>
              <a:t>sessionize.com/techbash-2024/</a:t>
            </a:r>
            <a:endParaRPr lang="en-US" sz="2400" dirty="0">
              <a:solidFill>
                <a:srgbClr val="121921"/>
              </a:solidFill>
              <a:latin typeface="Source Sans Pro" panose="020B0503030403020204" pitchFamily="34" charset="0"/>
              <a:ea typeface="Source Sans Pro" panose="020B0503030403020204" pitchFamily="34" charset="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F617B9-3A75-D4FC-90A4-C72C3AE1DDF5}"/>
              </a:ext>
            </a:extLst>
          </p:cNvPr>
          <p:cNvSpPr>
            <a:spLocks noGrp="1"/>
          </p:cNvSpPr>
          <p:nvPr>
            <p:ph type="title"/>
          </p:nvPr>
        </p:nvSpPr>
        <p:spPr>
          <a:xfrm>
            <a:off x="962022" y="643467"/>
            <a:ext cx="4340023" cy="5571064"/>
          </a:xfrm>
        </p:spPr>
        <p:txBody>
          <a:bodyPr anchor="ctr">
            <a:normAutofit/>
          </a:bodyPr>
          <a:lstStyle/>
          <a:p>
            <a:r>
              <a:rPr lang="en-US" sz="4400"/>
              <a:t>Agenda</a:t>
            </a:r>
          </a:p>
        </p:txBody>
      </p:sp>
      <p:sp>
        <p:nvSpPr>
          <p:cNvPr id="3" name="Content Placeholder 2">
            <a:extLst>
              <a:ext uri="{FF2B5EF4-FFF2-40B4-BE49-F238E27FC236}">
                <a16:creationId xmlns:a16="http://schemas.microsoft.com/office/drawing/2014/main" id="{8A1FEAAB-17EC-034F-6AD9-23645AB6CE8E}"/>
              </a:ext>
            </a:extLst>
          </p:cNvPr>
          <p:cNvSpPr>
            <a:spLocks noGrp="1"/>
          </p:cNvSpPr>
          <p:nvPr>
            <p:ph idx="1"/>
          </p:nvPr>
        </p:nvSpPr>
        <p:spPr>
          <a:xfrm>
            <a:off x="6708499" y="643467"/>
            <a:ext cx="4521480" cy="5571064"/>
          </a:xfrm>
        </p:spPr>
        <p:txBody>
          <a:bodyPr>
            <a:normAutofit/>
          </a:bodyPr>
          <a:lstStyle/>
          <a:p>
            <a:r>
              <a:rPr lang="en-US" b="0" i="0" dirty="0">
                <a:effectLst/>
                <a:latin typeface="open sans" panose="020B0606030504020204" pitchFamily="34" charset="0"/>
              </a:rPr>
              <a:t>A </a:t>
            </a:r>
            <a:r>
              <a:rPr lang="en-US" dirty="0">
                <a:effectLst/>
                <a:latin typeface="open sans" panose="020B0606030504020204" pitchFamily="34" charset="0"/>
              </a:rPr>
              <a:t>brief history of Windows development</a:t>
            </a:r>
            <a:endParaRPr lang="en-US" b="0" i="0" dirty="0">
              <a:effectLst/>
              <a:latin typeface="open sans" panose="020B0606030504020204" pitchFamily="34" charset="0"/>
            </a:endParaRPr>
          </a:p>
          <a:p>
            <a:r>
              <a:rPr lang="en-US" b="0" i="0" dirty="0">
                <a:effectLst/>
                <a:latin typeface="open sans" panose="020B0606030504020204" pitchFamily="34" charset="0"/>
              </a:rPr>
              <a:t>Today’s Choices – Pros &amp; Cons</a:t>
            </a:r>
          </a:p>
          <a:p>
            <a:pPr lvl="1"/>
            <a:r>
              <a:rPr lang="en-US" b="0" i="0" dirty="0">
                <a:effectLst/>
                <a:latin typeface="open sans" panose="020B0606030504020204" pitchFamily="34" charset="0"/>
              </a:rPr>
              <a:t>Windows Forms</a:t>
            </a:r>
          </a:p>
          <a:p>
            <a:pPr lvl="1"/>
            <a:r>
              <a:rPr lang="en-US" dirty="0">
                <a:effectLst/>
                <a:latin typeface="open sans" panose="020B0606030504020204" pitchFamily="34" charset="0"/>
              </a:rPr>
              <a:t>WPF</a:t>
            </a:r>
            <a:endParaRPr lang="en-US" b="0" i="0" dirty="0">
              <a:effectLst/>
              <a:latin typeface="open sans" panose="020B0606030504020204" pitchFamily="34" charset="0"/>
            </a:endParaRPr>
          </a:p>
          <a:p>
            <a:pPr lvl="1"/>
            <a:r>
              <a:rPr lang="en-US" dirty="0">
                <a:effectLst/>
                <a:latin typeface="open sans" panose="020B0606030504020204" pitchFamily="34" charset="0"/>
              </a:rPr>
              <a:t>UWP</a:t>
            </a:r>
            <a:endParaRPr lang="en-US" b="0" i="0" dirty="0">
              <a:effectLst/>
              <a:latin typeface="open sans" panose="020B0606030504020204" pitchFamily="34" charset="0"/>
            </a:endParaRPr>
          </a:p>
          <a:p>
            <a:pPr lvl="1"/>
            <a:r>
              <a:rPr lang="en-US" b="0" i="0" dirty="0">
                <a:effectLst/>
                <a:latin typeface="open sans" panose="020B0606030504020204" pitchFamily="34" charset="0"/>
              </a:rPr>
              <a:t>WinUI 3 &amp; Windows App SDK</a:t>
            </a:r>
          </a:p>
          <a:p>
            <a:pPr lvl="1"/>
            <a:r>
              <a:rPr lang="en-US" dirty="0">
                <a:effectLst/>
                <a:latin typeface="open sans" panose="020B0606030504020204" pitchFamily="34" charset="0"/>
              </a:rPr>
              <a:t>.</a:t>
            </a:r>
            <a:r>
              <a:rPr lang="en-US" b="0" i="0" dirty="0">
                <a:effectLst/>
                <a:latin typeface="open sans" panose="020B0606030504020204" pitchFamily="34" charset="0"/>
              </a:rPr>
              <a:t>NET MAUI</a:t>
            </a:r>
          </a:p>
          <a:p>
            <a:pPr lvl="1"/>
            <a:r>
              <a:rPr lang="en-US" b="0" i="0" dirty="0">
                <a:effectLst/>
                <a:latin typeface="open sans" panose="020B0606030504020204" pitchFamily="34" charset="0"/>
              </a:rPr>
              <a:t>Uno Platform, Blazor &amp; Avalonia</a:t>
            </a:r>
          </a:p>
          <a:p>
            <a:r>
              <a:rPr lang="en-US" dirty="0"/>
              <a:t>Guidelines when choosing a framework</a:t>
            </a:r>
          </a:p>
          <a:p>
            <a:r>
              <a:rPr lang="en-US" dirty="0"/>
              <a:t>Resources and Q&amp;A</a:t>
            </a:r>
          </a:p>
        </p:txBody>
      </p:sp>
    </p:spTree>
    <p:extLst>
      <p:ext uri="{BB962C8B-B14F-4D97-AF65-F5344CB8AC3E}">
        <p14:creationId xmlns:p14="http://schemas.microsoft.com/office/powerpoint/2010/main" val="300803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97426-B8DF-3268-AC1C-2B03ADE628F4}"/>
              </a:ext>
            </a:extLst>
          </p:cNvPr>
          <p:cNvSpPr>
            <a:spLocks noGrp="1"/>
          </p:cNvSpPr>
          <p:nvPr>
            <p:ph type="title"/>
          </p:nvPr>
        </p:nvSpPr>
        <p:spPr>
          <a:xfrm>
            <a:off x="974179" y="714375"/>
            <a:ext cx="3332955" cy="5076826"/>
          </a:xfrm>
        </p:spPr>
        <p:txBody>
          <a:bodyPr anchor="ctr">
            <a:normAutofit/>
          </a:bodyPr>
          <a:lstStyle/>
          <a:p>
            <a:r>
              <a:rPr lang="en-US" sz="3400"/>
              <a:t>.NET Desktop Development History</a:t>
            </a:r>
          </a:p>
        </p:txBody>
      </p:sp>
      <p:sp>
        <p:nvSpPr>
          <p:cNvPr id="8"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E7388173-B383-7F4C-78E5-FCA59E6404DE}"/>
              </a:ext>
            </a:extLst>
          </p:cNvPr>
          <p:cNvSpPr>
            <a:spLocks noGrp="1"/>
          </p:cNvSpPr>
          <p:nvPr>
            <p:ph idx="1"/>
          </p:nvPr>
        </p:nvSpPr>
        <p:spPr>
          <a:xfrm>
            <a:off x="4973046" y="714375"/>
            <a:ext cx="6253751" cy="5717161"/>
          </a:xfrm>
        </p:spPr>
        <p:txBody>
          <a:bodyPr>
            <a:normAutofit/>
          </a:bodyPr>
          <a:lstStyle/>
          <a:p>
            <a:pPr>
              <a:lnSpc>
                <a:spcPct val="90000"/>
              </a:lnSpc>
            </a:pPr>
            <a:r>
              <a:rPr lang="en-US" dirty="0">
                <a:solidFill>
                  <a:schemeClr val="tx1"/>
                </a:solidFill>
              </a:rPr>
              <a:t>2002 - Windows Forms (WinForms)</a:t>
            </a:r>
          </a:p>
          <a:p>
            <a:pPr lvl="1">
              <a:lnSpc>
                <a:spcPct val="90000"/>
              </a:lnSpc>
            </a:pPr>
            <a:r>
              <a:rPr lang="en-US" dirty="0">
                <a:solidFill>
                  <a:schemeClr val="tx1"/>
                </a:solidFill>
              </a:rPr>
              <a:t>Successor to VB 6 forms</a:t>
            </a:r>
          </a:p>
          <a:p>
            <a:pPr lvl="1">
              <a:lnSpc>
                <a:spcPct val="90000"/>
              </a:lnSpc>
            </a:pPr>
            <a:r>
              <a:rPr lang="en-US" dirty="0">
                <a:solidFill>
                  <a:schemeClr val="tx1"/>
                </a:solidFill>
              </a:rPr>
              <a:t>Bill Gates demo of Visual Basic form designer in 1991: </a:t>
            </a:r>
            <a:r>
              <a:rPr lang="en-US" dirty="0">
                <a:solidFill>
                  <a:schemeClr val="tx1"/>
                </a:solidFill>
                <a:hlinkClick r:id="rId4"/>
              </a:rPr>
              <a:t>https://youtu.be/Fh_UDQnboRw?si=vO9IUCn05qW_w8PO</a:t>
            </a:r>
            <a:r>
              <a:rPr lang="en-US" dirty="0">
                <a:solidFill>
                  <a:schemeClr val="tx1"/>
                </a:solidFill>
              </a:rPr>
              <a:t> </a:t>
            </a:r>
          </a:p>
          <a:p>
            <a:pPr>
              <a:lnSpc>
                <a:spcPct val="90000"/>
              </a:lnSpc>
            </a:pPr>
            <a:r>
              <a:rPr lang="en-US" dirty="0">
                <a:solidFill>
                  <a:schemeClr val="tx1"/>
                </a:solidFill>
              </a:rPr>
              <a:t>2006 – Windows Presentation Foundation (WPF)</a:t>
            </a:r>
          </a:p>
          <a:p>
            <a:pPr>
              <a:lnSpc>
                <a:spcPct val="90000"/>
              </a:lnSpc>
            </a:pPr>
            <a:r>
              <a:rPr lang="en-US" dirty="0">
                <a:solidFill>
                  <a:schemeClr val="tx1"/>
                </a:solidFill>
              </a:rPr>
              <a:t>2015 - Universal Windows Platform (UWP)</a:t>
            </a:r>
          </a:p>
          <a:p>
            <a:pPr lvl="1">
              <a:lnSpc>
                <a:spcPct val="90000"/>
              </a:lnSpc>
            </a:pPr>
            <a:r>
              <a:rPr lang="en-US" dirty="0">
                <a:solidFill>
                  <a:schemeClr val="tx1"/>
                </a:solidFill>
              </a:rPr>
              <a:t>Successor to Windows 8.x apps - 2012</a:t>
            </a:r>
          </a:p>
          <a:p>
            <a:pPr>
              <a:lnSpc>
                <a:spcPct val="90000"/>
              </a:lnSpc>
            </a:pPr>
            <a:r>
              <a:rPr lang="en-US" dirty="0">
                <a:solidFill>
                  <a:schemeClr val="tx1"/>
                </a:solidFill>
              </a:rPr>
              <a:t>2021 – </a:t>
            </a:r>
            <a:r>
              <a:rPr lang="en-US" dirty="0" err="1">
                <a:solidFill>
                  <a:schemeClr val="tx1"/>
                </a:solidFill>
              </a:rPr>
              <a:t>WinUI</a:t>
            </a:r>
            <a:r>
              <a:rPr lang="en-US" dirty="0">
                <a:solidFill>
                  <a:schemeClr val="tx1"/>
                </a:solidFill>
              </a:rPr>
              <a:t> 3 (March)</a:t>
            </a:r>
          </a:p>
          <a:p>
            <a:pPr>
              <a:lnSpc>
                <a:spcPct val="90000"/>
              </a:lnSpc>
            </a:pPr>
            <a:r>
              <a:rPr lang="en-US" dirty="0">
                <a:solidFill>
                  <a:schemeClr val="tx1"/>
                </a:solidFill>
              </a:rPr>
              <a:t>2021 – Blazor Hybrid (November)</a:t>
            </a:r>
          </a:p>
          <a:p>
            <a:pPr>
              <a:lnSpc>
                <a:spcPct val="90000"/>
              </a:lnSpc>
            </a:pPr>
            <a:r>
              <a:rPr lang="en-US" dirty="0">
                <a:solidFill>
                  <a:schemeClr val="tx1"/>
                </a:solidFill>
              </a:rPr>
              <a:t>2022 - .NET MAUI (Multi-platform App UI)</a:t>
            </a:r>
          </a:p>
          <a:p>
            <a:pPr>
              <a:lnSpc>
                <a:spcPct val="90000"/>
              </a:lnSpc>
            </a:pPr>
            <a:r>
              <a:rPr lang="en-US" dirty="0">
                <a:solidFill>
                  <a:schemeClr val="tx1"/>
                </a:solidFill>
              </a:rPr>
              <a:t>3</a:t>
            </a:r>
            <a:r>
              <a:rPr lang="en-US" baseline="30000" dirty="0">
                <a:solidFill>
                  <a:schemeClr val="tx1"/>
                </a:solidFill>
              </a:rPr>
              <a:t>rd</a:t>
            </a:r>
            <a:r>
              <a:rPr lang="en-US" dirty="0">
                <a:solidFill>
                  <a:schemeClr val="tx1"/>
                </a:solidFill>
              </a:rPr>
              <a:t> Party Cross-Platform Options</a:t>
            </a:r>
          </a:p>
          <a:p>
            <a:pPr lvl="1">
              <a:lnSpc>
                <a:spcPct val="90000"/>
              </a:lnSpc>
            </a:pPr>
            <a:r>
              <a:rPr lang="en-US" dirty="0">
                <a:solidFill>
                  <a:schemeClr val="tx1"/>
                </a:solidFill>
              </a:rPr>
              <a:t>Uno Platform (UWP/WinUI XAML)</a:t>
            </a:r>
          </a:p>
          <a:p>
            <a:pPr lvl="1">
              <a:lnSpc>
                <a:spcPct val="90000"/>
              </a:lnSpc>
            </a:pPr>
            <a:r>
              <a:rPr lang="en-US" dirty="0">
                <a:solidFill>
                  <a:schemeClr val="tx1"/>
                </a:solidFill>
              </a:rPr>
              <a:t>Avalonia UI (WPF XAML)</a:t>
            </a:r>
          </a:p>
        </p:txBody>
      </p:sp>
    </p:spTree>
    <p:extLst>
      <p:ext uri="{BB962C8B-B14F-4D97-AF65-F5344CB8AC3E}">
        <p14:creationId xmlns:p14="http://schemas.microsoft.com/office/powerpoint/2010/main" val="558427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3EC810-0B4D-AF54-6F5C-0129C95E0AB9}"/>
              </a:ext>
            </a:extLst>
          </p:cNvPr>
          <p:cNvSpPr>
            <a:spLocks noGrp="1"/>
          </p:cNvSpPr>
          <p:nvPr>
            <p:ph type="title"/>
          </p:nvPr>
        </p:nvSpPr>
        <p:spPr>
          <a:xfrm>
            <a:off x="1888761" y="406400"/>
            <a:ext cx="5310326" cy="689429"/>
          </a:xfrm>
        </p:spPr>
        <p:txBody>
          <a:bodyPr>
            <a:normAutofit fontScale="90000"/>
          </a:bodyPr>
          <a:lstStyle/>
          <a:p>
            <a:r>
              <a:rPr lang="en-US" dirty="0"/>
              <a:t>User Interface Examples</a:t>
            </a:r>
          </a:p>
        </p:txBody>
      </p:sp>
      <p:pic>
        <p:nvPicPr>
          <p:cNvPr id="11" name="Content Placeholder 10" descr="A screenshot of a computer&#10;&#10;Description automatically generated">
            <a:extLst>
              <a:ext uri="{FF2B5EF4-FFF2-40B4-BE49-F238E27FC236}">
                <a16:creationId xmlns:a16="http://schemas.microsoft.com/office/drawing/2014/main" id="{5FF06154-1055-741B-5C14-DBC15F4654F5}"/>
              </a:ext>
            </a:extLst>
          </p:cNvPr>
          <p:cNvPicPr>
            <a:picLocks noGrp="1" noChangeAspect="1"/>
          </p:cNvPicPr>
          <p:nvPr>
            <p:ph sz="half" idx="1"/>
          </p:nvPr>
        </p:nvPicPr>
        <p:blipFill>
          <a:blip r:embed="rId3"/>
          <a:stretch>
            <a:fillRect/>
          </a:stretch>
        </p:blipFill>
        <p:spPr>
          <a:xfrm>
            <a:off x="126620" y="1432235"/>
            <a:ext cx="4136117" cy="1935079"/>
          </a:xfrm>
        </p:spPr>
      </p:pic>
      <p:pic>
        <p:nvPicPr>
          <p:cNvPr id="13" name="Content Placeholder 12" descr="A screenshot of a computer&#10;&#10;Description automatically generated">
            <a:extLst>
              <a:ext uri="{FF2B5EF4-FFF2-40B4-BE49-F238E27FC236}">
                <a16:creationId xmlns:a16="http://schemas.microsoft.com/office/drawing/2014/main" id="{F9014E3C-0826-9AAE-AD64-EDD360293793}"/>
              </a:ext>
            </a:extLst>
          </p:cNvPr>
          <p:cNvPicPr>
            <a:picLocks noGrp="1" noChangeAspect="1"/>
          </p:cNvPicPr>
          <p:nvPr>
            <p:ph sz="half" idx="2"/>
          </p:nvPr>
        </p:nvPicPr>
        <p:blipFill>
          <a:blip r:embed="rId4"/>
          <a:stretch>
            <a:fillRect/>
          </a:stretch>
        </p:blipFill>
        <p:spPr>
          <a:xfrm>
            <a:off x="269088" y="4150703"/>
            <a:ext cx="4053704" cy="2351697"/>
          </a:xfrm>
        </p:spPr>
      </p:pic>
      <p:pic>
        <p:nvPicPr>
          <p:cNvPr id="14" name="Content Placeholder 10">
            <a:extLst>
              <a:ext uri="{FF2B5EF4-FFF2-40B4-BE49-F238E27FC236}">
                <a16:creationId xmlns:a16="http://schemas.microsoft.com/office/drawing/2014/main" id="{A01BEFB7-D3DF-8C3D-FA9A-7399A87EDF38}"/>
              </a:ext>
            </a:extLst>
          </p:cNvPr>
          <p:cNvPicPr>
            <a:picLocks noChangeAspect="1"/>
          </p:cNvPicPr>
          <p:nvPr/>
        </p:nvPicPr>
        <p:blipFill>
          <a:blip r:embed="rId5"/>
          <a:srcRect/>
          <a:stretch/>
        </p:blipFill>
        <p:spPr>
          <a:xfrm>
            <a:off x="7809154" y="246695"/>
            <a:ext cx="4048476" cy="2281607"/>
          </a:xfrm>
          <a:prstGeom prst="rect">
            <a:avLst/>
          </a:prstGeom>
        </p:spPr>
      </p:pic>
      <p:pic>
        <p:nvPicPr>
          <p:cNvPr id="15" name="Content Placeholder 10">
            <a:extLst>
              <a:ext uri="{FF2B5EF4-FFF2-40B4-BE49-F238E27FC236}">
                <a16:creationId xmlns:a16="http://schemas.microsoft.com/office/drawing/2014/main" id="{26EC6957-6A65-3FFA-547A-7D171AC883F9}"/>
              </a:ext>
            </a:extLst>
          </p:cNvPr>
          <p:cNvPicPr>
            <a:picLocks noChangeAspect="1"/>
          </p:cNvPicPr>
          <p:nvPr/>
        </p:nvPicPr>
        <p:blipFill>
          <a:blip r:embed="rId6"/>
          <a:srcRect/>
          <a:stretch/>
        </p:blipFill>
        <p:spPr>
          <a:xfrm>
            <a:off x="4950221" y="4576393"/>
            <a:ext cx="3266473" cy="2281607"/>
          </a:xfrm>
          <a:prstGeom prst="rect">
            <a:avLst/>
          </a:prstGeom>
        </p:spPr>
      </p:pic>
      <p:pic>
        <p:nvPicPr>
          <p:cNvPr id="16" name="Content Placeholder 10">
            <a:extLst>
              <a:ext uri="{FF2B5EF4-FFF2-40B4-BE49-F238E27FC236}">
                <a16:creationId xmlns:a16="http://schemas.microsoft.com/office/drawing/2014/main" id="{C39061F5-B61E-3F0A-E168-F19BF0D8A27B}"/>
              </a:ext>
            </a:extLst>
          </p:cNvPr>
          <p:cNvPicPr>
            <a:picLocks noChangeAspect="1"/>
          </p:cNvPicPr>
          <p:nvPr/>
        </p:nvPicPr>
        <p:blipFill>
          <a:blip r:embed="rId7"/>
          <a:srcRect/>
          <a:stretch/>
        </p:blipFill>
        <p:spPr>
          <a:xfrm>
            <a:off x="8432874" y="3110068"/>
            <a:ext cx="3632506" cy="2281607"/>
          </a:xfrm>
          <a:prstGeom prst="rect">
            <a:avLst/>
          </a:prstGeom>
        </p:spPr>
      </p:pic>
      <p:pic>
        <p:nvPicPr>
          <p:cNvPr id="17" name="Content Placeholder 10">
            <a:extLst>
              <a:ext uri="{FF2B5EF4-FFF2-40B4-BE49-F238E27FC236}">
                <a16:creationId xmlns:a16="http://schemas.microsoft.com/office/drawing/2014/main" id="{6BE64F6D-8C65-EBC0-A13B-C87942E67D1B}"/>
              </a:ext>
            </a:extLst>
          </p:cNvPr>
          <p:cNvPicPr>
            <a:picLocks noChangeAspect="1"/>
          </p:cNvPicPr>
          <p:nvPr/>
        </p:nvPicPr>
        <p:blipFill>
          <a:blip r:embed="rId8"/>
          <a:srcRect/>
          <a:stretch/>
        </p:blipFill>
        <p:spPr>
          <a:xfrm>
            <a:off x="4382847" y="2206316"/>
            <a:ext cx="3833847" cy="2281607"/>
          </a:xfrm>
          <a:prstGeom prst="rect">
            <a:avLst/>
          </a:prstGeom>
        </p:spPr>
      </p:pic>
    </p:spTree>
    <p:extLst>
      <p:ext uri="{BB962C8B-B14F-4D97-AF65-F5344CB8AC3E}">
        <p14:creationId xmlns:p14="http://schemas.microsoft.com/office/powerpoint/2010/main" val="139266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DAD69-03D0-7B7D-E081-872EBC38F887}"/>
              </a:ext>
            </a:extLst>
          </p:cNvPr>
          <p:cNvSpPr>
            <a:spLocks noGrp="1"/>
          </p:cNvSpPr>
          <p:nvPr>
            <p:ph type="title"/>
          </p:nvPr>
        </p:nvSpPr>
        <p:spPr>
          <a:xfrm>
            <a:off x="4303643" y="609600"/>
            <a:ext cx="6743767" cy="700216"/>
          </a:xfrm>
        </p:spPr>
        <p:txBody>
          <a:bodyPr>
            <a:normAutofit/>
          </a:bodyPr>
          <a:lstStyle/>
          <a:p>
            <a:r>
              <a:rPr lang="en-US" dirty="0"/>
              <a:t>Windows Forms Advantages</a:t>
            </a:r>
          </a:p>
        </p:txBody>
      </p:sp>
      <p:pic>
        <p:nvPicPr>
          <p:cNvPr id="5" name="Picture 4" descr="Person writing on a notepad">
            <a:extLst>
              <a:ext uri="{FF2B5EF4-FFF2-40B4-BE49-F238E27FC236}">
                <a16:creationId xmlns:a16="http://schemas.microsoft.com/office/drawing/2014/main" id="{19521522-17D8-142B-106B-C4C2B929DC75}"/>
              </a:ext>
            </a:extLst>
          </p:cNvPr>
          <p:cNvPicPr>
            <a:picLocks noChangeAspect="1"/>
          </p:cNvPicPr>
          <p:nvPr/>
        </p:nvPicPr>
        <p:blipFill rotWithShape="1">
          <a:blip r:embed="rId4"/>
          <a:srcRect l="33588" r="26203"/>
          <a:stretch/>
        </p:blipFill>
        <p:spPr>
          <a:xfrm>
            <a:off x="257590" y="10"/>
            <a:ext cx="347952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9AE1A93B-AF0E-FE6F-8581-12A918E98279}"/>
              </a:ext>
            </a:extLst>
          </p:cNvPr>
          <p:cNvSpPr>
            <a:spLocks noGrp="1"/>
          </p:cNvSpPr>
          <p:nvPr>
            <p:ph idx="1"/>
          </p:nvPr>
        </p:nvSpPr>
        <p:spPr>
          <a:xfrm>
            <a:off x="4303643" y="1198605"/>
            <a:ext cx="7046844" cy="4884144"/>
          </a:xfrm>
        </p:spPr>
        <p:txBody>
          <a:bodyPr>
            <a:normAutofit/>
          </a:bodyPr>
          <a:lstStyle/>
          <a:p>
            <a:pPr>
              <a:lnSpc>
                <a:spcPct val="90000"/>
              </a:lnSpc>
            </a:pPr>
            <a:r>
              <a:rPr lang="en-US" sz="1800" dirty="0"/>
              <a:t>Rapid UI development with forms designer and data binding</a:t>
            </a:r>
          </a:p>
          <a:p>
            <a:pPr>
              <a:lnSpc>
                <a:spcPct val="90000"/>
              </a:lnSpc>
            </a:pPr>
            <a:r>
              <a:rPr lang="en-US" sz="1800" dirty="0"/>
              <a:t>Third-party control support</a:t>
            </a:r>
          </a:p>
          <a:p>
            <a:pPr>
              <a:lnSpc>
                <a:spcPct val="90000"/>
              </a:lnSpc>
            </a:pPr>
            <a:r>
              <a:rPr lang="en-US" sz="1800" dirty="0"/>
              <a:t>Modern and legacy options</a:t>
            </a:r>
          </a:p>
          <a:p>
            <a:pPr lvl="1">
              <a:lnSpc>
                <a:spcPct val="90000"/>
              </a:lnSpc>
            </a:pPr>
            <a:r>
              <a:rPr lang="en-US" dirty="0"/>
              <a:t>.NET Framework to target legacy Windows</a:t>
            </a:r>
          </a:p>
          <a:p>
            <a:pPr lvl="1">
              <a:lnSpc>
                <a:spcPct val="90000"/>
              </a:lnSpc>
            </a:pPr>
            <a:r>
              <a:rPr lang="en-US" dirty="0"/>
              <a:t>.NET 8 for modern language features and performance</a:t>
            </a:r>
          </a:p>
          <a:p>
            <a:pPr lvl="1">
              <a:lnSpc>
                <a:spcPct val="90000"/>
              </a:lnSpc>
            </a:pPr>
            <a:r>
              <a:rPr lang="en-US" dirty="0"/>
              <a:t>Upgrade .NET Framework apps to modern .NET with Visual Studio</a:t>
            </a:r>
          </a:p>
          <a:p>
            <a:pPr>
              <a:lnSpc>
                <a:spcPct val="90000"/>
              </a:lnSpc>
            </a:pPr>
            <a:r>
              <a:rPr lang="en-US" sz="1800" dirty="0"/>
              <a:t>Active* Development (Accessibility, High DPI, Performance, Dark Mode?)</a:t>
            </a:r>
          </a:p>
          <a:p>
            <a:pPr lvl="1">
              <a:lnSpc>
                <a:spcPct val="90000"/>
              </a:lnSpc>
            </a:pPr>
            <a:r>
              <a:rPr lang="en-US" dirty="0"/>
              <a:t>Roadmap: </a:t>
            </a:r>
            <a:r>
              <a:rPr lang="en-US" dirty="0">
                <a:hlinkClick r:id="rId5"/>
              </a:rPr>
              <a:t>https://github.com/dotnet/winforms/blob/main/docs/roadmap.md</a:t>
            </a:r>
            <a:r>
              <a:rPr lang="en-US" dirty="0"/>
              <a:t> </a:t>
            </a:r>
          </a:p>
          <a:p>
            <a:pPr marL="0" indent="0">
              <a:lnSpc>
                <a:spcPct val="90000"/>
              </a:lnSpc>
              <a:buNone/>
            </a:pPr>
            <a:endParaRPr lang="en-US" sz="1800" dirty="0"/>
          </a:p>
          <a:p>
            <a:pPr marL="0" indent="0">
              <a:lnSpc>
                <a:spcPct val="90000"/>
              </a:lnSpc>
              <a:buNone/>
            </a:pPr>
            <a:r>
              <a:rPr lang="en-US" sz="1800" i="1" dirty="0"/>
              <a:t>Every C# (or VB) developer is already a WinForms developer</a:t>
            </a:r>
          </a:p>
        </p:txBody>
      </p:sp>
    </p:spTree>
    <p:extLst>
      <p:ext uri="{BB962C8B-B14F-4D97-AF65-F5344CB8AC3E}">
        <p14:creationId xmlns:p14="http://schemas.microsoft.com/office/powerpoint/2010/main" val="284765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F6B6-F266-6544-57F5-42742BDE7B43}"/>
              </a:ext>
            </a:extLst>
          </p:cNvPr>
          <p:cNvSpPr>
            <a:spLocks noGrp="1"/>
          </p:cNvSpPr>
          <p:nvPr>
            <p:ph type="title"/>
          </p:nvPr>
        </p:nvSpPr>
        <p:spPr>
          <a:xfrm>
            <a:off x="5039137" y="609600"/>
            <a:ext cx="6132446" cy="1905000"/>
          </a:xfrm>
        </p:spPr>
        <p:txBody>
          <a:bodyPr>
            <a:normAutofit/>
          </a:bodyPr>
          <a:lstStyle/>
          <a:p>
            <a:pPr algn="ctr"/>
            <a:r>
              <a:rPr lang="en-US" dirty="0"/>
              <a:t>Windows Forms Drawbacks &amp; Demo</a:t>
            </a:r>
            <a:endParaRPr lang="en-US"/>
          </a:p>
        </p:txBody>
      </p:sp>
      <p:pic>
        <p:nvPicPr>
          <p:cNvPr id="5" name="Picture 4" descr="Woman peeking out a window">
            <a:extLst>
              <a:ext uri="{FF2B5EF4-FFF2-40B4-BE49-F238E27FC236}">
                <a16:creationId xmlns:a16="http://schemas.microsoft.com/office/drawing/2014/main" id="{6A3FC078-51BC-8A0E-0D9E-D8AAF6FD93BE}"/>
              </a:ext>
            </a:extLst>
          </p:cNvPr>
          <p:cNvPicPr>
            <a:picLocks noChangeAspect="1"/>
          </p:cNvPicPr>
          <p:nvPr/>
        </p:nvPicPr>
        <p:blipFill rotWithShape="1">
          <a:blip r:embed="rId4"/>
          <a:srcRect l="40625" r="15672"/>
          <a:stretch/>
        </p:blipFill>
        <p:spPr>
          <a:xfrm>
            <a:off x="1180740" y="720348"/>
            <a:ext cx="3416888" cy="521877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Content Placeholder 2">
            <a:extLst>
              <a:ext uri="{FF2B5EF4-FFF2-40B4-BE49-F238E27FC236}">
                <a16:creationId xmlns:a16="http://schemas.microsoft.com/office/drawing/2014/main" id="{6EFDFD67-5C7A-DCB4-BB99-0DBCEEEC4136}"/>
              </a:ext>
            </a:extLst>
          </p:cNvPr>
          <p:cNvSpPr>
            <a:spLocks noGrp="1"/>
          </p:cNvSpPr>
          <p:nvPr>
            <p:ph idx="1"/>
          </p:nvPr>
        </p:nvSpPr>
        <p:spPr>
          <a:xfrm>
            <a:off x="5039138" y="2666999"/>
            <a:ext cx="6271591" cy="3395871"/>
          </a:xfrm>
        </p:spPr>
        <p:txBody>
          <a:bodyPr>
            <a:normAutofit/>
          </a:bodyPr>
          <a:lstStyle/>
          <a:p>
            <a:pPr>
              <a:lnSpc>
                <a:spcPct val="90000"/>
              </a:lnSpc>
            </a:pPr>
            <a:r>
              <a:rPr lang="en-US" sz="1700" dirty="0"/>
              <a:t>It looks like Windows Forms – Dated UI</a:t>
            </a:r>
          </a:p>
          <a:p>
            <a:pPr lvl="1">
              <a:lnSpc>
                <a:spcPct val="90000"/>
              </a:lnSpc>
            </a:pPr>
            <a:r>
              <a:rPr lang="en-US" sz="1700" dirty="0"/>
              <a:t>No support for Windows Fluent Design</a:t>
            </a:r>
          </a:p>
          <a:p>
            <a:pPr lvl="1">
              <a:lnSpc>
                <a:spcPct val="90000"/>
              </a:lnSpc>
            </a:pPr>
            <a:r>
              <a:rPr lang="en-US" sz="1700" dirty="0"/>
              <a:t>Looks like Windows XP</a:t>
            </a:r>
          </a:p>
          <a:p>
            <a:pPr>
              <a:lnSpc>
                <a:spcPct val="90000"/>
              </a:lnSpc>
            </a:pPr>
            <a:r>
              <a:rPr lang="en-US" sz="1700" dirty="0"/>
              <a:t>No GPU acceleration</a:t>
            </a:r>
          </a:p>
          <a:p>
            <a:pPr>
              <a:lnSpc>
                <a:spcPct val="90000"/>
              </a:lnSpc>
            </a:pPr>
            <a:r>
              <a:rPr lang="en-US" sz="1700" dirty="0"/>
              <a:t>No C++ support</a:t>
            </a:r>
          </a:p>
          <a:p>
            <a:pPr>
              <a:lnSpc>
                <a:spcPct val="90000"/>
              </a:lnSpc>
            </a:pPr>
            <a:r>
              <a:rPr lang="en-US" sz="1700" dirty="0"/>
              <a:t>No current support for Windows themes (Dark Mode)</a:t>
            </a:r>
          </a:p>
          <a:p>
            <a:pPr lvl="1">
              <a:lnSpc>
                <a:spcPct val="90000"/>
              </a:lnSpc>
            </a:pPr>
            <a:r>
              <a:rPr lang="en-US" sz="1700" dirty="0"/>
              <a:t>3</a:t>
            </a:r>
            <a:r>
              <a:rPr lang="en-US" sz="1700" baseline="30000" dirty="0"/>
              <a:t>rd</a:t>
            </a:r>
            <a:r>
              <a:rPr lang="en-US" sz="1700" dirty="0"/>
              <a:t> Party Theming Options</a:t>
            </a:r>
          </a:p>
          <a:p>
            <a:pPr>
              <a:lnSpc>
                <a:spcPct val="90000"/>
              </a:lnSpc>
            </a:pPr>
            <a:r>
              <a:rPr lang="en-US" sz="1700" dirty="0"/>
              <a:t>Not great for Touch and Pen input</a:t>
            </a:r>
          </a:p>
          <a:p>
            <a:pPr>
              <a:lnSpc>
                <a:spcPct val="90000"/>
              </a:lnSpc>
            </a:pPr>
            <a:endParaRPr lang="en-US" sz="1700" dirty="0"/>
          </a:p>
        </p:txBody>
      </p:sp>
    </p:spTree>
    <p:extLst>
      <p:ext uri="{BB962C8B-B14F-4D97-AF65-F5344CB8AC3E}">
        <p14:creationId xmlns:p14="http://schemas.microsoft.com/office/powerpoint/2010/main" val="148427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4CCFC8-2351-6AA4-B4CD-EFDEDE174096}"/>
              </a:ext>
            </a:extLst>
          </p:cNvPr>
          <p:cNvSpPr>
            <a:spLocks noGrp="1"/>
          </p:cNvSpPr>
          <p:nvPr>
            <p:ph type="title"/>
          </p:nvPr>
        </p:nvSpPr>
        <p:spPr>
          <a:xfrm>
            <a:off x="1141413" y="609600"/>
            <a:ext cx="9905998" cy="1065451"/>
          </a:xfrm>
        </p:spPr>
        <p:txBody>
          <a:bodyPr>
            <a:normAutofit/>
          </a:bodyPr>
          <a:lstStyle/>
          <a:p>
            <a:pPr algn="ctr"/>
            <a:r>
              <a:rPr lang="en-US">
                <a:solidFill>
                  <a:srgbClr val="BFBFBF"/>
                </a:solidFill>
              </a:rPr>
              <a:t>WPF Advantages</a:t>
            </a:r>
          </a:p>
        </p:txBody>
      </p:sp>
      <p:sp>
        <p:nvSpPr>
          <p:cNvPr id="37" name="Content Placeholder 2">
            <a:extLst>
              <a:ext uri="{FF2B5EF4-FFF2-40B4-BE49-F238E27FC236}">
                <a16:creationId xmlns:a16="http://schemas.microsoft.com/office/drawing/2014/main" id="{CC5F0DDA-077B-96C5-F555-D095B2DBFF14}"/>
              </a:ext>
            </a:extLst>
          </p:cNvPr>
          <p:cNvSpPr>
            <a:spLocks noGrp="1"/>
          </p:cNvSpPr>
          <p:nvPr>
            <p:ph idx="1"/>
          </p:nvPr>
        </p:nvSpPr>
        <p:spPr>
          <a:xfrm>
            <a:off x="1141413" y="2666999"/>
            <a:ext cx="9905998" cy="3779521"/>
          </a:xfrm>
        </p:spPr>
        <p:txBody>
          <a:bodyPr>
            <a:normAutofit/>
          </a:bodyPr>
          <a:lstStyle/>
          <a:p>
            <a:pPr>
              <a:lnSpc>
                <a:spcPct val="90000"/>
              </a:lnSpc>
            </a:pPr>
            <a:r>
              <a:rPr lang="en-US" sz="1600" dirty="0"/>
              <a:t>Extensible Application Markup Language (XAML) designer</a:t>
            </a:r>
          </a:p>
          <a:p>
            <a:pPr>
              <a:lnSpc>
                <a:spcPct val="90000"/>
              </a:lnSpc>
            </a:pPr>
            <a:r>
              <a:rPr lang="en-US" sz="1600" dirty="0"/>
              <a:t>XAML Hot Reload for UI debugging</a:t>
            </a:r>
          </a:p>
          <a:p>
            <a:pPr>
              <a:lnSpc>
                <a:spcPct val="90000"/>
              </a:lnSpc>
            </a:pPr>
            <a:r>
              <a:rPr lang="en-US" sz="1600" dirty="0"/>
              <a:t>GPU Accelerated UI – DirectX pipeline</a:t>
            </a:r>
          </a:p>
          <a:p>
            <a:pPr>
              <a:lnSpc>
                <a:spcPct val="90000"/>
              </a:lnSpc>
            </a:pPr>
            <a:r>
              <a:rPr lang="en-US" sz="1600" dirty="0"/>
              <a:t>Rich data binding with MVVM pattern</a:t>
            </a:r>
          </a:p>
          <a:p>
            <a:pPr>
              <a:lnSpc>
                <a:spcPct val="90000"/>
              </a:lnSpc>
            </a:pPr>
            <a:r>
              <a:rPr lang="en-US" sz="1600" dirty="0"/>
              <a:t>Modern and legacy support (.NET Framework and modern .NET)</a:t>
            </a:r>
          </a:p>
          <a:p>
            <a:pPr>
              <a:lnSpc>
                <a:spcPct val="90000"/>
              </a:lnSpc>
            </a:pPr>
            <a:r>
              <a:rPr lang="en-US" sz="1600" dirty="0"/>
              <a:t>3</a:t>
            </a:r>
            <a:r>
              <a:rPr lang="en-US" sz="1600" baseline="30000" dirty="0"/>
              <a:t>rd</a:t>
            </a:r>
            <a:r>
              <a:rPr lang="en-US" sz="1600" dirty="0"/>
              <a:t> Party control and library support (Theming)</a:t>
            </a:r>
          </a:p>
          <a:p>
            <a:pPr>
              <a:lnSpc>
                <a:spcPct val="90000"/>
              </a:lnSpc>
            </a:pPr>
            <a:r>
              <a:rPr lang="en-US" sz="1600" dirty="0"/>
              <a:t>Active development</a:t>
            </a:r>
          </a:p>
          <a:p>
            <a:pPr lvl="1">
              <a:lnSpc>
                <a:spcPct val="90000"/>
              </a:lnSpc>
            </a:pPr>
            <a:r>
              <a:rPr lang="en-US" sz="1600" dirty="0"/>
              <a:t>Roadmap: </a:t>
            </a:r>
            <a:r>
              <a:rPr lang="en-US" sz="1600" dirty="0">
                <a:hlinkClick r:id="rId3"/>
              </a:rPr>
              <a:t>https://github.com/dotnet/wpf/blob/main/roadmap.md</a:t>
            </a:r>
            <a:r>
              <a:rPr lang="en-US" sz="1600" dirty="0"/>
              <a:t> </a:t>
            </a:r>
          </a:p>
          <a:p>
            <a:pPr lvl="1">
              <a:lnSpc>
                <a:spcPct val="90000"/>
              </a:lnSpc>
            </a:pPr>
            <a:r>
              <a:rPr lang="en-US" sz="1600" dirty="0"/>
              <a:t>Windows 11 theming support and UI Refresh in .NET 9</a:t>
            </a:r>
          </a:p>
          <a:p>
            <a:pPr>
              <a:lnSpc>
                <a:spcPct val="90000"/>
              </a:lnSpc>
            </a:pPr>
            <a:r>
              <a:rPr lang="en-US" sz="1600" dirty="0"/>
              <a:t>Positioned as top choice to build native Enterprise apps for Windows</a:t>
            </a:r>
          </a:p>
        </p:txBody>
      </p:sp>
    </p:spTree>
    <p:extLst>
      <p:ext uri="{BB962C8B-B14F-4D97-AF65-F5344CB8AC3E}">
        <p14:creationId xmlns:p14="http://schemas.microsoft.com/office/powerpoint/2010/main" val="413715328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Mesh</Template>
  <TotalTime>2735</TotalTime>
  <Words>5923</Words>
  <Application>Microsoft Office PowerPoint</Application>
  <PresentationFormat>Widescreen</PresentationFormat>
  <Paragraphs>504</Paragraphs>
  <Slides>22</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Aptos</vt:lpstr>
      <vt:lpstr>Arial</vt:lpstr>
      <vt:lpstr>Calibri</vt:lpstr>
      <vt:lpstr>Calibri Light</vt:lpstr>
      <vt:lpstr>Century Gothic</vt:lpstr>
      <vt:lpstr>Consolas</vt:lpstr>
      <vt:lpstr>inherit</vt:lpstr>
      <vt:lpstr>open sans</vt:lpstr>
      <vt:lpstr>Oswald</vt:lpstr>
      <vt:lpstr>Source Sans Pro</vt:lpstr>
      <vt:lpstr>Source Sans Pro Black</vt:lpstr>
      <vt:lpstr>Tw Cen MT</vt:lpstr>
      <vt:lpstr>Wingdings</vt:lpstr>
      <vt:lpstr>Mesh</vt:lpstr>
      <vt:lpstr>office theme</vt:lpstr>
      <vt:lpstr>Building a native app for Windows</vt:lpstr>
      <vt:lpstr>Alvin Ashcraft – About Me</vt:lpstr>
      <vt:lpstr>PowerPoint Presentation</vt:lpstr>
      <vt:lpstr>Agenda</vt:lpstr>
      <vt:lpstr>.NET Desktop Development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Uno Platform Advantages (or Avalonia)</vt:lpstr>
      <vt:lpstr>Uno Platform Drawbacks &amp; Demo</vt:lpstr>
      <vt:lpstr>Blazor Hybrid – Desktop &amp; Mobile Apps for .NET Web Developers</vt:lpstr>
      <vt:lpstr>Choosing a Framework</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native application for Windows</dc:title>
  <dc:creator>Alvin Ashcraft</dc:creator>
  <cp:lastModifiedBy>Alvin Ashcraft</cp:lastModifiedBy>
  <cp:revision>68</cp:revision>
  <dcterms:created xsi:type="dcterms:W3CDTF">2024-01-28T15:11:08Z</dcterms:created>
  <dcterms:modified xsi:type="dcterms:W3CDTF">2024-07-13T16:16:08Z</dcterms:modified>
</cp:coreProperties>
</file>